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0" autoAdjust="0"/>
  </p:normalViewPr>
  <p:slideViewPr>
    <p:cSldViewPr>
      <p:cViewPr varScale="1">
        <p:scale>
          <a:sx n="71" d="100"/>
          <a:sy n="71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_uesT59lAx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k6vCwOGyz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opolispro.s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ZOWOdZDVg" TargetMode="External"/><Relationship Id="rId2" Type="http://schemas.openxmlformats.org/officeDocument/2006/relationships/hyperlink" Target="https://www.lopolispro.s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ZOWOdZDVg" TargetMode="External"/><Relationship Id="rId2" Type="http://schemas.openxmlformats.org/officeDocument/2006/relationships/hyperlink" Target="https://www.lopolispro.s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710272">
            <a:off x="-1150851" y="3750134"/>
            <a:ext cx="8756071" cy="7930465"/>
          </a:xfrm>
          <a:custGeom>
            <a:avLst/>
            <a:gdLst/>
            <a:ahLst/>
            <a:cxnLst/>
            <a:rect l="l" t="t" r="r" b="b"/>
            <a:pathLst>
              <a:path w="8756071" h="7930465">
                <a:moveTo>
                  <a:pt x="0" y="0"/>
                </a:moveTo>
                <a:lnTo>
                  <a:pt x="8756070" y="0"/>
                </a:lnTo>
                <a:lnTo>
                  <a:pt x="8756070" y="7930465"/>
                </a:lnTo>
                <a:lnTo>
                  <a:pt x="0" y="793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grpSp>
        <p:nvGrpSpPr>
          <p:cNvPr id="3" name="Group 3"/>
          <p:cNvGrpSpPr/>
          <p:nvPr/>
        </p:nvGrpSpPr>
        <p:grpSpPr>
          <a:xfrm>
            <a:off x="-1075480" y="1850541"/>
            <a:ext cx="7590621" cy="7609576"/>
            <a:chOff x="0" y="0"/>
            <a:chExt cx="5594350" cy="5608320"/>
          </a:xfrm>
        </p:grpSpPr>
        <p:sp>
          <p:nvSpPr>
            <p:cNvPr id="4" name="Freeform 4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4"/>
              <a:stretch>
                <a:fillRect l="-6972" r="-26236"/>
              </a:stretch>
            </a:blipFill>
          </p:spPr>
          <p:txBody>
            <a:bodyPr/>
            <a:lstStyle/>
            <a:p>
              <a:endParaRPr lang="en-S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76858" y="602948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Informativna predstavitev</a:t>
            </a:r>
          </a:p>
        </p:txBody>
      </p:sp>
      <p:sp>
        <p:nvSpPr>
          <p:cNvPr id="6" name="Freeform 6"/>
          <p:cNvSpPr/>
          <p:nvPr/>
        </p:nvSpPr>
        <p:spPr>
          <a:xfrm rot="1649428">
            <a:off x="11142342" y="-1332912"/>
            <a:ext cx="9178236" cy="8312825"/>
          </a:xfrm>
          <a:custGeom>
            <a:avLst/>
            <a:gdLst/>
            <a:ahLst/>
            <a:cxnLst/>
            <a:rect l="l" t="t" r="r" b="b"/>
            <a:pathLst>
              <a:path w="9178236" h="8312825">
                <a:moveTo>
                  <a:pt x="0" y="0"/>
                </a:moveTo>
                <a:lnTo>
                  <a:pt x="9178236" y="0"/>
                </a:lnTo>
                <a:lnTo>
                  <a:pt x="9178236" y="8312825"/>
                </a:lnTo>
                <a:lnTo>
                  <a:pt x="0" y="831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7" name="Freeform 7"/>
          <p:cNvSpPr/>
          <p:nvPr/>
        </p:nvSpPr>
        <p:spPr>
          <a:xfrm>
            <a:off x="12462965" y="8076764"/>
            <a:ext cx="4796335" cy="1181536"/>
          </a:xfrm>
          <a:custGeom>
            <a:avLst/>
            <a:gdLst/>
            <a:ahLst/>
            <a:cxnLst/>
            <a:rect l="l" t="t" r="r" b="b"/>
            <a:pathLst>
              <a:path w="4796335" h="1181536">
                <a:moveTo>
                  <a:pt x="0" y="0"/>
                </a:moveTo>
                <a:lnTo>
                  <a:pt x="4796335" y="0"/>
                </a:lnTo>
                <a:lnTo>
                  <a:pt x="4796335" y="1181536"/>
                </a:lnTo>
                <a:lnTo>
                  <a:pt x="0" y="11815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8" name="TextBox 8"/>
          <p:cNvSpPr txBox="1"/>
          <p:nvPr/>
        </p:nvSpPr>
        <p:spPr>
          <a:xfrm>
            <a:off x="8176858" y="3541978"/>
            <a:ext cx="9486900" cy="220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63"/>
              </a:lnSpc>
            </a:pPr>
            <a:r>
              <a:rPr lang="en-US" sz="6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Komunikacija staršev s šolo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76858" y="69019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538651"/>
            <a:ext cx="9229725" cy="1611416"/>
            <a:chOff x="0" y="0"/>
            <a:chExt cx="2430874" cy="4244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874" cy="424406"/>
            </a:xfrm>
            <a:custGeom>
              <a:avLst/>
              <a:gdLst/>
              <a:ahLst/>
              <a:cxnLst/>
              <a:rect l="l" t="t" r="r" b="b"/>
              <a:pathLst>
                <a:path w="2430874" h="424406">
                  <a:moveTo>
                    <a:pt x="13421" y="0"/>
                  </a:moveTo>
                  <a:lnTo>
                    <a:pt x="2417453" y="0"/>
                  </a:lnTo>
                  <a:cubicBezTo>
                    <a:pt x="2424865" y="0"/>
                    <a:pt x="2430874" y="6009"/>
                    <a:pt x="2430874" y="13421"/>
                  </a:cubicBezTo>
                  <a:lnTo>
                    <a:pt x="2430874" y="410985"/>
                  </a:lnTo>
                  <a:cubicBezTo>
                    <a:pt x="2430874" y="418397"/>
                    <a:pt x="2424865" y="424406"/>
                    <a:pt x="2417453" y="424406"/>
                  </a:cubicBezTo>
                  <a:lnTo>
                    <a:pt x="13421" y="424406"/>
                  </a:lnTo>
                  <a:cubicBezTo>
                    <a:pt x="6009" y="424406"/>
                    <a:pt x="0" y="418397"/>
                    <a:pt x="0" y="410985"/>
                  </a:cubicBezTo>
                  <a:lnTo>
                    <a:pt x="0" y="13421"/>
                  </a:lnTo>
                  <a:cubicBezTo>
                    <a:pt x="0" y="6009"/>
                    <a:pt x="6009" y="0"/>
                    <a:pt x="13421" y="0"/>
                  </a:cubicBezTo>
                  <a:close/>
                </a:path>
              </a:pathLst>
            </a:custGeom>
            <a:solidFill>
              <a:srgbClr val="438EB9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430874" cy="491081"/>
            </a:xfrm>
            <a:prstGeom prst="rect">
              <a:avLst/>
            </a:prstGeom>
          </p:spPr>
          <p:txBody>
            <a:bodyPr lIns="203200" tIns="203200" rIns="203200" bIns="203200" rtlCol="0" anchor="ctr"/>
            <a:lstStyle/>
            <a:p>
              <a:pPr algn="l">
                <a:lnSpc>
                  <a:spcPts val="3600"/>
                </a:lnSpc>
              </a:pPr>
              <a:r>
                <a:rPr lang="en-US" sz="2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LoPolis PRO ponuja sodobno rešitev, ki staršem omogoča neposredno in učinkovito komunikacijo s šolo. 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1450911">
            <a:off x="10443913" y="1669195"/>
            <a:ext cx="9178236" cy="8312825"/>
          </a:xfrm>
          <a:custGeom>
            <a:avLst/>
            <a:gdLst/>
            <a:ahLst/>
            <a:cxnLst/>
            <a:rect l="l" t="t" r="r" b="b"/>
            <a:pathLst>
              <a:path w="9178236" h="8312825">
                <a:moveTo>
                  <a:pt x="0" y="0"/>
                </a:moveTo>
                <a:lnTo>
                  <a:pt x="9178236" y="0"/>
                </a:lnTo>
                <a:lnTo>
                  <a:pt x="9178236" y="8312824"/>
                </a:lnTo>
                <a:lnTo>
                  <a:pt x="0" y="831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grpSp>
        <p:nvGrpSpPr>
          <p:cNvPr id="6" name="Group 6"/>
          <p:cNvGrpSpPr/>
          <p:nvPr/>
        </p:nvGrpSpPr>
        <p:grpSpPr>
          <a:xfrm>
            <a:off x="11395911" y="1028700"/>
            <a:ext cx="6717031" cy="6733804"/>
            <a:chOff x="0" y="0"/>
            <a:chExt cx="5594350" cy="5608320"/>
          </a:xfrm>
        </p:grpSpPr>
        <p:sp>
          <p:nvSpPr>
            <p:cNvPr id="7" name="Freeform 7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4"/>
              <a:stretch>
                <a:fillRect t="-12531" b="-20483"/>
              </a:stretch>
            </a:blipFill>
          </p:spPr>
          <p:txBody>
            <a:bodyPr/>
            <a:lstStyle/>
            <a:p>
              <a:endParaRPr lang="en-SI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81075"/>
            <a:ext cx="9639300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 dirty="0" err="1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Kaj</a:t>
            </a:r>
            <a:r>
              <a:rPr lang="en-US" sz="3600" dirty="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je </a:t>
            </a:r>
            <a:r>
              <a:rPr lang="en-US" sz="3600" dirty="0" err="1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LoPolis</a:t>
            </a:r>
            <a:r>
              <a:rPr lang="en-US" sz="3600" dirty="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PRO in </a:t>
            </a:r>
            <a:r>
              <a:rPr lang="en-US" sz="3600" dirty="0" err="1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kaj</a:t>
            </a:r>
            <a:r>
              <a:rPr lang="en-US" sz="3600" dirty="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dirty="0" err="1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omogoča</a:t>
            </a:r>
            <a:r>
              <a:rPr lang="en-US" sz="3600" dirty="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8562" y="1972641"/>
            <a:ext cx="746478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LoPolis PRO je celovita </a:t>
            </a:r>
            <a:r>
              <a:rPr lang="en-US" sz="2499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digitalna</a:t>
            </a:r>
            <a:r>
              <a:rPr lang="en-US" sz="2499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rešitev</a:t>
            </a:r>
            <a:r>
              <a:rPr lang="en-US" sz="24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, ki</a:t>
            </a:r>
            <a:r>
              <a:rPr lang="en-US" sz="2499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tako</a:t>
            </a:r>
            <a:r>
              <a:rPr lang="en-US" sz="2499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učencem kot staršem </a:t>
            </a:r>
            <a:r>
              <a:rPr lang="en-US" sz="2499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omogoča komunikacijo s šolo.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8562" y="3979545"/>
            <a:ext cx="7186506" cy="271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Starši si s storitvijo LoPolis PRO za starše lahko vsako leto zagotovite vpogled v:</a:t>
            </a:r>
          </a:p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ocene, </a:t>
            </a:r>
          </a:p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napovedana preverjanja/ocenjevanja znanja, </a:t>
            </a:r>
          </a:p>
          <a:p>
            <a:pPr marL="518160" lvl="1" indent="-259080" algn="l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izostanke in številne druge pomembne informacije.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86879" y="7842510"/>
            <a:ext cx="1472421" cy="1307557"/>
          </a:xfrm>
          <a:custGeom>
            <a:avLst/>
            <a:gdLst/>
            <a:ahLst/>
            <a:cxnLst/>
            <a:rect l="l" t="t" r="r" b="b"/>
            <a:pathLst>
              <a:path w="1472421" h="1307557">
                <a:moveTo>
                  <a:pt x="0" y="0"/>
                </a:moveTo>
                <a:lnTo>
                  <a:pt x="1472421" y="0"/>
                </a:lnTo>
                <a:lnTo>
                  <a:pt x="1472421" y="1307557"/>
                </a:lnTo>
                <a:lnTo>
                  <a:pt x="0" y="1307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488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2" name="TextBox 12"/>
          <p:cNvSpPr txBox="1"/>
          <p:nvPr/>
        </p:nvSpPr>
        <p:spPr>
          <a:xfrm>
            <a:off x="1058562" y="92106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47964">
            <a:off x="327386" y="3134182"/>
            <a:ext cx="9710557" cy="8794953"/>
          </a:xfrm>
          <a:custGeom>
            <a:avLst/>
            <a:gdLst/>
            <a:ahLst/>
            <a:cxnLst/>
            <a:rect l="l" t="t" r="r" b="b"/>
            <a:pathLst>
              <a:path w="9710557" h="8794953">
                <a:moveTo>
                  <a:pt x="0" y="0"/>
                </a:moveTo>
                <a:lnTo>
                  <a:pt x="9710557" y="0"/>
                </a:lnTo>
                <a:lnTo>
                  <a:pt x="9710557" y="8794953"/>
                </a:lnTo>
                <a:lnTo>
                  <a:pt x="0" y="8794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grpSp>
        <p:nvGrpSpPr>
          <p:cNvPr id="3" name="Group 3"/>
          <p:cNvGrpSpPr/>
          <p:nvPr/>
        </p:nvGrpSpPr>
        <p:grpSpPr>
          <a:xfrm>
            <a:off x="-133892" y="2180720"/>
            <a:ext cx="7464806" cy="7483447"/>
            <a:chOff x="0" y="0"/>
            <a:chExt cx="5594350" cy="5608320"/>
          </a:xfrm>
        </p:grpSpPr>
        <p:sp>
          <p:nvSpPr>
            <p:cNvPr id="4" name="Freeform 4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4"/>
              <a:stretch>
                <a:fillRect t="-21130" b="-21130"/>
              </a:stretch>
            </a:blipFill>
          </p:spPr>
          <p:txBody>
            <a:bodyPr/>
            <a:lstStyle/>
            <a:p>
              <a:endParaRPr lang="en-SI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37142" y="7597101"/>
            <a:ext cx="7995204" cy="1477351"/>
            <a:chOff x="0" y="0"/>
            <a:chExt cx="2105733" cy="3890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05733" cy="389097"/>
            </a:xfrm>
            <a:custGeom>
              <a:avLst/>
              <a:gdLst/>
              <a:ahLst/>
              <a:cxnLst/>
              <a:rect l="l" t="t" r="r" b="b"/>
              <a:pathLst>
                <a:path w="2105733" h="389097">
                  <a:moveTo>
                    <a:pt x="15493" y="0"/>
                  </a:moveTo>
                  <a:lnTo>
                    <a:pt x="2090240" y="0"/>
                  </a:lnTo>
                  <a:cubicBezTo>
                    <a:pt x="2094349" y="0"/>
                    <a:pt x="2098290" y="1632"/>
                    <a:pt x="2101195" y="4538"/>
                  </a:cubicBezTo>
                  <a:cubicBezTo>
                    <a:pt x="2104101" y="7443"/>
                    <a:pt x="2105733" y="11384"/>
                    <a:pt x="2105733" y="15493"/>
                  </a:cubicBezTo>
                  <a:lnTo>
                    <a:pt x="2105733" y="373604"/>
                  </a:lnTo>
                  <a:cubicBezTo>
                    <a:pt x="2105733" y="377713"/>
                    <a:pt x="2104101" y="381653"/>
                    <a:pt x="2101195" y="384559"/>
                  </a:cubicBezTo>
                  <a:cubicBezTo>
                    <a:pt x="2098290" y="387464"/>
                    <a:pt x="2094349" y="389097"/>
                    <a:pt x="2090240" y="389097"/>
                  </a:cubicBezTo>
                  <a:lnTo>
                    <a:pt x="15493" y="389097"/>
                  </a:lnTo>
                  <a:cubicBezTo>
                    <a:pt x="11384" y="389097"/>
                    <a:pt x="7443" y="387464"/>
                    <a:pt x="4538" y="384559"/>
                  </a:cubicBezTo>
                  <a:cubicBezTo>
                    <a:pt x="1632" y="381653"/>
                    <a:pt x="0" y="377713"/>
                    <a:pt x="0" y="373604"/>
                  </a:cubicBezTo>
                  <a:lnTo>
                    <a:pt x="0" y="15493"/>
                  </a:lnTo>
                  <a:cubicBezTo>
                    <a:pt x="0" y="11384"/>
                    <a:pt x="1632" y="7443"/>
                    <a:pt x="4538" y="4538"/>
                  </a:cubicBezTo>
                  <a:cubicBezTo>
                    <a:pt x="7443" y="1632"/>
                    <a:pt x="11384" y="0"/>
                    <a:pt x="15493" y="0"/>
                  </a:cubicBezTo>
                  <a:close/>
                </a:path>
              </a:pathLst>
            </a:custGeom>
            <a:solidFill>
              <a:srgbClr val="58A7C0">
                <a:alpha val="33725"/>
              </a:srgbClr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05733" cy="446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671290" y="933478"/>
            <a:ext cx="8462017" cy="59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Potrditev vaših kontaktnih podatkov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2012717"/>
            <a:ext cx="7989306" cy="500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 potrditvijo vaših kontaktnih podatkov z varnostno kodo zagotovite </a:t>
            </a:r>
            <a:r>
              <a:rPr lang="en-US" sz="24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nemoteno in varno komunikacijo med vami in šolo. </a:t>
            </a:r>
          </a:p>
          <a:p>
            <a:pPr algn="l">
              <a:lnSpc>
                <a:spcPts val="3600"/>
              </a:lnSpc>
            </a:pPr>
            <a:endParaRPr lang="en-US" sz="2400">
              <a:solidFill>
                <a:srgbClr val="438EB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Konec avgusta/pričetek septembra s strani šole prejmete </a:t>
            </a:r>
            <a:r>
              <a:rPr lang="en-US" sz="2400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obvestilo za potrditev kontaktnih podatkov</a:t>
            </a: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, preko katerih želite, da šola komunicira z vami.</a:t>
            </a:r>
          </a:p>
          <a:p>
            <a:pPr algn="l">
              <a:lnSpc>
                <a:spcPts val="3600"/>
              </a:lnSpc>
            </a:pPr>
            <a:endParaRPr lang="en-US" sz="2400">
              <a:solidFill>
                <a:srgbClr val="0F17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 opravljeni potrditvi boste prejeli dostopne podatke za dostop do portala za starše LoPolis PRO.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68605" y="7696623"/>
            <a:ext cx="7989306" cy="43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Postopek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potrditve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lahko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izvede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dva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načina</a:t>
            </a:r>
            <a:r>
              <a:rPr lang="en-US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9595" y="8370561"/>
            <a:ext cx="2939058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Preko e-mail naslova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14483" y="8370561"/>
            <a:ext cx="2881610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Preko SMS sporočila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86956" y="873163"/>
            <a:ext cx="1472421" cy="1307557"/>
          </a:xfrm>
          <a:custGeom>
            <a:avLst/>
            <a:gdLst/>
            <a:ahLst/>
            <a:cxnLst/>
            <a:rect l="l" t="t" r="r" b="b"/>
            <a:pathLst>
              <a:path w="1472421" h="1307557">
                <a:moveTo>
                  <a:pt x="0" y="0"/>
                </a:moveTo>
                <a:lnTo>
                  <a:pt x="1472422" y="0"/>
                </a:lnTo>
                <a:lnTo>
                  <a:pt x="1472422" y="1307557"/>
                </a:lnTo>
                <a:lnTo>
                  <a:pt x="0" y="1307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488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TextBox 14"/>
          <p:cNvSpPr txBox="1"/>
          <p:nvPr/>
        </p:nvSpPr>
        <p:spPr>
          <a:xfrm>
            <a:off x="13316163" y="9341153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4953">
            <a:off x="10341046" y="-2593582"/>
            <a:ext cx="9178236" cy="8312825"/>
          </a:xfrm>
          <a:custGeom>
            <a:avLst/>
            <a:gdLst/>
            <a:ahLst/>
            <a:cxnLst/>
            <a:rect l="l" t="t" r="r" b="b"/>
            <a:pathLst>
              <a:path w="9178236" h="8312825">
                <a:moveTo>
                  <a:pt x="0" y="0"/>
                </a:moveTo>
                <a:lnTo>
                  <a:pt x="9178236" y="0"/>
                </a:lnTo>
                <a:lnTo>
                  <a:pt x="9178236" y="8312824"/>
                </a:lnTo>
                <a:lnTo>
                  <a:pt x="0" y="831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grpSp>
        <p:nvGrpSpPr>
          <p:cNvPr id="3" name="Group 3"/>
          <p:cNvGrpSpPr/>
          <p:nvPr/>
        </p:nvGrpSpPr>
        <p:grpSpPr>
          <a:xfrm>
            <a:off x="10380276" y="1995172"/>
            <a:ext cx="7590621" cy="7609576"/>
            <a:chOff x="0" y="0"/>
            <a:chExt cx="5594350" cy="5608320"/>
          </a:xfrm>
        </p:grpSpPr>
        <p:sp>
          <p:nvSpPr>
            <p:cNvPr id="4" name="Freeform 4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4"/>
              <a:stretch>
                <a:fillRect l="-13128" r="-37043"/>
              </a:stretch>
            </a:blipFill>
          </p:spPr>
          <p:txBody>
            <a:bodyPr/>
            <a:lstStyle/>
            <a:p>
              <a:endParaRPr lang="en-S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1860" y="4552950"/>
            <a:ext cx="6117813" cy="120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278"/>
              </a:lnSpc>
              <a:buFont typeface="Arial"/>
              <a:buChar char="•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Izmenjava sporočil s šolo,</a:t>
            </a:r>
          </a:p>
          <a:p>
            <a:pPr marL="518160" lvl="1" indent="-259080" algn="just">
              <a:lnSpc>
                <a:spcPts val="3278"/>
              </a:lnSpc>
              <a:buFont typeface="Arial"/>
              <a:buChar char="•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prijava in odjava prehrane,</a:t>
            </a:r>
          </a:p>
          <a:p>
            <a:pPr marL="518160" lvl="1" indent="-259080" algn="l">
              <a:lnSpc>
                <a:spcPts val="3279"/>
              </a:lnSpc>
              <a:buFont typeface="Arial"/>
              <a:buChar char="•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vpogled v urnik in dogodke na šoli.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81075"/>
            <a:ext cx="9839325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Osnovne možnosti komunikacije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109787"/>
            <a:ext cx="8946768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Preko </a:t>
            </a:r>
            <a:r>
              <a:rPr lang="en-US" sz="2400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portala LoPolis PRO </a:t>
            </a: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vam šola omogoča osnovno storitev komunikacije s šolo.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550711"/>
            <a:ext cx="8115300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Starši se lahko odločite, da ne želite elektronske komunikacije s šolo.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504247"/>
            <a:ext cx="2481783" cy="501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2849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LoPolis START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786879" y="687615"/>
            <a:ext cx="1472421" cy="1307557"/>
          </a:xfrm>
          <a:custGeom>
            <a:avLst/>
            <a:gdLst/>
            <a:ahLst/>
            <a:cxnLst/>
            <a:rect l="l" t="t" r="r" b="b"/>
            <a:pathLst>
              <a:path w="1472421" h="1307557">
                <a:moveTo>
                  <a:pt x="0" y="0"/>
                </a:moveTo>
                <a:lnTo>
                  <a:pt x="1472421" y="0"/>
                </a:lnTo>
                <a:lnTo>
                  <a:pt x="1472421" y="1307557"/>
                </a:lnTo>
                <a:lnTo>
                  <a:pt x="0" y="1307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488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1" name="TextBox 11"/>
          <p:cNvSpPr txBox="1"/>
          <p:nvPr/>
        </p:nvSpPr>
        <p:spPr>
          <a:xfrm>
            <a:off x="1028700" y="8231505"/>
            <a:ext cx="7638713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Starši pa imate na voljo tudi celovito storitev elektronske komunikacije.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40582" y="92106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8213" y="1549212"/>
            <a:ext cx="7323446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Celovita storitev za starše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8213" y="2466957"/>
            <a:ext cx="2128838" cy="501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2849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LoPolis PRO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8213" y="3546373"/>
            <a:ext cx="7922009" cy="571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8"/>
              </a:lnSpc>
            </a:pPr>
            <a:r>
              <a:rPr lang="en-US" sz="2400" spc="-12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Storitev vključuje: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pregled urnika,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prijavo in odjavo prehrane,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preprosto komunikacijo preko sporočil,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pregled vseh ocen,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pregled napovedanih preverjanj in ocenjevanj,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pregled domačih nalog,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pregled izostankov,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pregled pohval, komentarjev in izboljšav,</a:t>
            </a:r>
          </a:p>
          <a:p>
            <a:pPr marL="518160" lvl="1" indent="-259080" algn="l">
              <a:lnSpc>
                <a:spcPts val="3278"/>
              </a:lnSpc>
              <a:buFont typeface="Arial"/>
              <a:buChar char="•"/>
            </a:pPr>
            <a:r>
              <a:rPr lang="en-US" sz="2400" spc="-12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prilagodljivo obveščanje </a:t>
            </a:r>
            <a:r>
              <a:rPr lang="en-US" sz="2400" spc="-12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(ocene, izostanki, napovedana ocenjevanja, pohvale,   komentarji in izboljšave).</a:t>
            </a:r>
          </a:p>
          <a:p>
            <a:pPr algn="l">
              <a:lnSpc>
                <a:spcPts val="3278"/>
              </a:lnSpc>
            </a:pPr>
            <a:endParaRPr lang="en-US" sz="2400" spc="-12">
              <a:solidFill>
                <a:srgbClr val="0F17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279"/>
              </a:lnSpc>
            </a:pPr>
            <a:r>
              <a:rPr lang="en-US" sz="2400" spc="-12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Cena </a:t>
            </a:r>
            <a:r>
              <a:rPr lang="en-US" sz="2400" spc="-12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29,90€</a:t>
            </a:r>
            <a:r>
              <a:rPr lang="en-US" sz="2400" spc="-12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velja za tekoče šolsko leto. </a:t>
            </a:r>
          </a:p>
        </p:txBody>
      </p:sp>
      <p:sp>
        <p:nvSpPr>
          <p:cNvPr id="5" name="Freeform 5"/>
          <p:cNvSpPr/>
          <p:nvPr/>
        </p:nvSpPr>
        <p:spPr>
          <a:xfrm rot="1014953">
            <a:off x="10341046" y="-2593582"/>
            <a:ext cx="9178236" cy="8312825"/>
          </a:xfrm>
          <a:custGeom>
            <a:avLst/>
            <a:gdLst/>
            <a:ahLst/>
            <a:cxnLst/>
            <a:rect l="l" t="t" r="r" b="b"/>
            <a:pathLst>
              <a:path w="9178236" h="8312825">
                <a:moveTo>
                  <a:pt x="0" y="0"/>
                </a:moveTo>
                <a:lnTo>
                  <a:pt x="9178236" y="0"/>
                </a:lnTo>
                <a:lnTo>
                  <a:pt x="9178236" y="8312824"/>
                </a:lnTo>
                <a:lnTo>
                  <a:pt x="0" y="831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grpSp>
        <p:nvGrpSpPr>
          <p:cNvPr id="6" name="Group 6"/>
          <p:cNvGrpSpPr/>
          <p:nvPr/>
        </p:nvGrpSpPr>
        <p:grpSpPr>
          <a:xfrm>
            <a:off x="10380276" y="1995172"/>
            <a:ext cx="7590621" cy="7609576"/>
            <a:chOff x="0" y="0"/>
            <a:chExt cx="5594350" cy="5608320"/>
          </a:xfrm>
        </p:grpSpPr>
        <p:sp>
          <p:nvSpPr>
            <p:cNvPr id="7" name="Freeform 7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4"/>
              <a:stretch>
                <a:fillRect l="-25226" r="-25226"/>
              </a:stretch>
            </a:blipFill>
          </p:spPr>
          <p:txBody>
            <a:bodyPr/>
            <a:lstStyle/>
            <a:p>
              <a:endParaRPr lang="en-SI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740582" y="92106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6847" y="-143004"/>
            <a:ext cx="19025493" cy="10573007"/>
            <a:chOff x="0" y="0"/>
            <a:chExt cx="5010829" cy="2784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0829" cy="2784660"/>
            </a:xfrm>
            <a:custGeom>
              <a:avLst/>
              <a:gdLst/>
              <a:ahLst/>
              <a:cxnLst/>
              <a:rect l="l" t="t" r="r" b="b"/>
              <a:pathLst>
                <a:path w="5010829" h="2784660">
                  <a:moveTo>
                    <a:pt x="0" y="0"/>
                  </a:moveTo>
                  <a:lnTo>
                    <a:pt x="5010829" y="0"/>
                  </a:lnTo>
                  <a:lnTo>
                    <a:pt x="5010829" y="2784660"/>
                  </a:lnTo>
                  <a:lnTo>
                    <a:pt x="0" y="2784660"/>
                  </a:lnTo>
                  <a:close/>
                </a:path>
              </a:pathLst>
            </a:custGeom>
            <a:gradFill rotWithShape="1">
              <a:gsLst>
                <a:gs pos="0">
                  <a:srgbClr val="58A7C0">
                    <a:alpha val="100000"/>
                  </a:srgbClr>
                </a:gs>
                <a:gs pos="100000">
                  <a:srgbClr val="69C7E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0829" cy="2841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3950" y="3470713"/>
            <a:ext cx="7655080" cy="4152129"/>
            <a:chOff x="0" y="0"/>
            <a:chExt cx="2016153" cy="10935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6153" cy="1093565"/>
            </a:xfrm>
            <a:custGeom>
              <a:avLst/>
              <a:gdLst/>
              <a:ahLst/>
              <a:cxnLst/>
              <a:rect l="l" t="t" r="r" b="b"/>
              <a:pathLst>
                <a:path w="2016153" h="1093565">
                  <a:moveTo>
                    <a:pt x="16182" y="0"/>
                  </a:moveTo>
                  <a:lnTo>
                    <a:pt x="1999971" y="0"/>
                  </a:lnTo>
                  <a:cubicBezTo>
                    <a:pt x="2004263" y="0"/>
                    <a:pt x="2008379" y="1705"/>
                    <a:pt x="2011413" y="4739"/>
                  </a:cubicBezTo>
                  <a:cubicBezTo>
                    <a:pt x="2014448" y="7774"/>
                    <a:pt x="2016153" y="11890"/>
                    <a:pt x="2016153" y="16182"/>
                  </a:cubicBezTo>
                  <a:lnTo>
                    <a:pt x="2016153" y="1077383"/>
                  </a:lnTo>
                  <a:cubicBezTo>
                    <a:pt x="2016153" y="1081675"/>
                    <a:pt x="2014448" y="1085791"/>
                    <a:pt x="2011413" y="1088825"/>
                  </a:cubicBezTo>
                  <a:cubicBezTo>
                    <a:pt x="2008379" y="1091860"/>
                    <a:pt x="2004263" y="1093565"/>
                    <a:pt x="1999971" y="1093565"/>
                  </a:cubicBezTo>
                  <a:lnTo>
                    <a:pt x="16182" y="1093565"/>
                  </a:lnTo>
                  <a:cubicBezTo>
                    <a:pt x="11890" y="1093565"/>
                    <a:pt x="7774" y="1091860"/>
                    <a:pt x="4739" y="1088825"/>
                  </a:cubicBezTo>
                  <a:cubicBezTo>
                    <a:pt x="1705" y="1085791"/>
                    <a:pt x="0" y="1081675"/>
                    <a:pt x="0" y="1077383"/>
                  </a:cubicBezTo>
                  <a:lnTo>
                    <a:pt x="0" y="16182"/>
                  </a:lnTo>
                  <a:cubicBezTo>
                    <a:pt x="0" y="11890"/>
                    <a:pt x="1705" y="7774"/>
                    <a:pt x="4739" y="4739"/>
                  </a:cubicBezTo>
                  <a:cubicBezTo>
                    <a:pt x="7774" y="1705"/>
                    <a:pt x="11890" y="0"/>
                    <a:pt x="16182" y="0"/>
                  </a:cubicBezTo>
                  <a:close/>
                </a:path>
              </a:pathLst>
            </a:custGeom>
            <a:solidFill>
              <a:srgbClr val="FFFFFF">
                <a:alpha val="47843"/>
              </a:srgbClr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016153" cy="1150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28750" y="6505687"/>
            <a:ext cx="3931740" cy="663220"/>
            <a:chOff x="0" y="0"/>
            <a:chExt cx="1035520" cy="1746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5520" cy="174675"/>
            </a:xfrm>
            <a:custGeom>
              <a:avLst/>
              <a:gdLst/>
              <a:ahLst/>
              <a:cxnLst/>
              <a:rect l="l" t="t" r="r" b="b"/>
              <a:pathLst>
                <a:path w="1035520" h="174675">
                  <a:moveTo>
                    <a:pt x="31505" y="0"/>
                  </a:moveTo>
                  <a:lnTo>
                    <a:pt x="1004015" y="0"/>
                  </a:lnTo>
                  <a:cubicBezTo>
                    <a:pt x="1021415" y="0"/>
                    <a:pt x="1035520" y="14105"/>
                    <a:pt x="1035520" y="31505"/>
                  </a:cubicBezTo>
                  <a:lnTo>
                    <a:pt x="1035520" y="143170"/>
                  </a:lnTo>
                  <a:cubicBezTo>
                    <a:pt x="1035520" y="160570"/>
                    <a:pt x="1021415" y="174675"/>
                    <a:pt x="1004015" y="174675"/>
                  </a:cubicBezTo>
                  <a:lnTo>
                    <a:pt x="31505" y="174675"/>
                  </a:lnTo>
                  <a:cubicBezTo>
                    <a:pt x="14105" y="174675"/>
                    <a:pt x="0" y="160570"/>
                    <a:pt x="0" y="143170"/>
                  </a:cubicBezTo>
                  <a:lnTo>
                    <a:pt x="0" y="31505"/>
                  </a:lnTo>
                  <a:cubicBezTo>
                    <a:pt x="0" y="14105"/>
                    <a:pt x="14105" y="0"/>
                    <a:pt x="31505" y="0"/>
                  </a:cubicBezTo>
                  <a:close/>
                </a:path>
              </a:pathLst>
            </a:custGeom>
            <a:solidFill>
              <a:srgbClr val="DDE2FD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35520" cy="2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89490" y="6686270"/>
            <a:ext cx="302053" cy="302053"/>
          </a:xfrm>
          <a:custGeom>
            <a:avLst/>
            <a:gdLst/>
            <a:ahLst/>
            <a:cxnLst/>
            <a:rect l="l" t="t" r="r" b="b"/>
            <a:pathLst>
              <a:path w="302053" h="302053">
                <a:moveTo>
                  <a:pt x="0" y="0"/>
                </a:moveTo>
                <a:lnTo>
                  <a:pt x="302053" y="0"/>
                </a:lnTo>
                <a:lnTo>
                  <a:pt x="302053" y="302054"/>
                </a:lnTo>
                <a:lnTo>
                  <a:pt x="0" y="302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2" name="Freeform 12">
            <a:hlinkClick r:id="rId4" tooltip="https://www.youtube.com/watch?v=_uesT59lAxw"/>
          </p:cNvPr>
          <p:cNvSpPr/>
          <p:nvPr/>
        </p:nvSpPr>
        <p:spPr>
          <a:xfrm>
            <a:off x="9394407" y="3393687"/>
            <a:ext cx="7733091" cy="4306182"/>
          </a:xfrm>
          <a:custGeom>
            <a:avLst/>
            <a:gdLst/>
            <a:ahLst/>
            <a:cxnLst/>
            <a:rect l="l" t="t" r="r" b="b"/>
            <a:pathLst>
              <a:path w="7733091" h="4306182">
                <a:moveTo>
                  <a:pt x="0" y="0"/>
                </a:moveTo>
                <a:lnTo>
                  <a:pt x="7733092" y="0"/>
                </a:lnTo>
                <a:lnTo>
                  <a:pt x="7733092" y="4306182"/>
                </a:lnTo>
                <a:lnTo>
                  <a:pt x="0" y="43061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3" name="TextBox 13"/>
          <p:cNvSpPr txBox="1"/>
          <p:nvPr/>
        </p:nvSpPr>
        <p:spPr>
          <a:xfrm>
            <a:off x="1428750" y="3711360"/>
            <a:ext cx="6611438" cy="271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 strani šole prejmete elektronsko ali SMS obvestilo, ki vas vodi skozi postopek preverjanje kontaktnih podatkov. </a:t>
            </a:r>
          </a:p>
          <a:p>
            <a:pPr algn="l">
              <a:lnSpc>
                <a:spcPts val="3600"/>
              </a:lnSpc>
            </a:pPr>
            <a:endParaRPr lang="en-US" sz="2400">
              <a:solidFill>
                <a:srgbClr val="0F17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 potrditvi kontaktov prejmete dostopne podatke za prijavo na portal LoPolis PRO.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76785" y="6587742"/>
            <a:ext cx="3393255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438EB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starsi@logos.si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94620" y="981075"/>
            <a:ext cx="12759791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Kako kot starš do dostopnih/prijavnih podatkov?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8562" y="92106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3688" y="0"/>
            <a:ext cx="19008469" cy="10287000"/>
            <a:chOff x="0" y="0"/>
            <a:chExt cx="50063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6346" cy="2709333"/>
            </a:xfrm>
            <a:custGeom>
              <a:avLst/>
              <a:gdLst/>
              <a:ahLst/>
              <a:cxnLst/>
              <a:rect l="l" t="t" r="r" b="b"/>
              <a:pathLst>
                <a:path w="5006346" h="2709333">
                  <a:moveTo>
                    <a:pt x="0" y="0"/>
                  </a:moveTo>
                  <a:lnTo>
                    <a:pt x="5006346" y="0"/>
                  </a:lnTo>
                  <a:lnTo>
                    <a:pt x="500634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8A7C0">
                    <a:alpha val="100000"/>
                  </a:srgbClr>
                </a:gs>
                <a:gs pos="100000">
                  <a:srgbClr val="69C7E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0634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37742"/>
            <a:ext cx="7655080" cy="5345261"/>
            <a:chOff x="0" y="0"/>
            <a:chExt cx="2016153" cy="1407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6153" cy="1407805"/>
            </a:xfrm>
            <a:custGeom>
              <a:avLst/>
              <a:gdLst/>
              <a:ahLst/>
              <a:cxnLst/>
              <a:rect l="l" t="t" r="r" b="b"/>
              <a:pathLst>
                <a:path w="2016153" h="1407805">
                  <a:moveTo>
                    <a:pt x="16182" y="0"/>
                  </a:moveTo>
                  <a:lnTo>
                    <a:pt x="1999971" y="0"/>
                  </a:lnTo>
                  <a:cubicBezTo>
                    <a:pt x="2004263" y="0"/>
                    <a:pt x="2008379" y="1705"/>
                    <a:pt x="2011413" y="4739"/>
                  </a:cubicBezTo>
                  <a:cubicBezTo>
                    <a:pt x="2014448" y="7774"/>
                    <a:pt x="2016153" y="11890"/>
                    <a:pt x="2016153" y="16182"/>
                  </a:cubicBezTo>
                  <a:lnTo>
                    <a:pt x="2016153" y="1391624"/>
                  </a:lnTo>
                  <a:cubicBezTo>
                    <a:pt x="2016153" y="1395916"/>
                    <a:pt x="2014448" y="1400031"/>
                    <a:pt x="2011413" y="1403066"/>
                  </a:cubicBezTo>
                  <a:cubicBezTo>
                    <a:pt x="2008379" y="1406101"/>
                    <a:pt x="2004263" y="1407805"/>
                    <a:pt x="1999971" y="1407805"/>
                  </a:cubicBezTo>
                  <a:lnTo>
                    <a:pt x="16182" y="1407805"/>
                  </a:lnTo>
                  <a:cubicBezTo>
                    <a:pt x="11890" y="1407805"/>
                    <a:pt x="7774" y="1406101"/>
                    <a:pt x="4739" y="1403066"/>
                  </a:cubicBezTo>
                  <a:cubicBezTo>
                    <a:pt x="1705" y="1400031"/>
                    <a:pt x="0" y="1395916"/>
                    <a:pt x="0" y="1391624"/>
                  </a:cubicBezTo>
                  <a:lnTo>
                    <a:pt x="0" y="16182"/>
                  </a:lnTo>
                  <a:cubicBezTo>
                    <a:pt x="0" y="11890"/>
                    <a:pt x="1705" y="7774"/>
                    <a:pt x="4739" y="4739"/>
                  </a:cubicBezTo>
                  <a:cubicBezTo>
                    <a:pt x="7774" y="1705"/>
                    <a:pt x="11890" y="0"/>
                    <a:pt x="16182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016153" cy="1464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sp>
        <p:nvSpPr>
          <p:cNvPr id="8" name="Freeform 8">
            <a:hlinkClick r:id="rId2" tooltip="https://www.youtube.com/watch?v=Vk6vCwOGyzU"/>
          </p:cNvPr>
          <p:cNvSpPr/>
          <p:nvPr/>
        </p:nvSpPr>
        <p:spPr>
          <a:xfrm>
            <a:off x="9747002" y="4636104"/>
            <a:ext cx="7237974" cy="4030600"/>
          </a:xfrm>
          <a:custGeom>
            <a:avLst/>
            <a:gdLst/>
            <a:ahLst/>
            <a:cxnLst/>
            <a:rect l="l" t="t" r="r" b="b"/>
            <a:pathLst>
              <a:path w="7237974" h="4030600">
                <a:moveTo>
                  <a:pt x="0" y="0"/>
                </a:moveTo>
                <a:lnTo>
                  <a:pt x="7237974" y="0"/>
                </a:lnTo>
                <a:lnTo>
                  <a:pt x="7237974" y="4030600"/>
                </a:lnTo>
                <a:lnTo>
                  <a:pt x="0" y="4030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9" name="TextBox 9"/>
          <p:cNvSpPr txBox="1"/>
          <p:nvPr/>
        </p:nvSpPr>
        <p:spPr>
          <a:xfrm>
            <a:off x="4212977" y="858341"/>
            <a:ext cx="1106805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Kako urejati prijavo in odjavo od prehrane?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4254" y="3602643"/>
            <a:ext cx="7203972" cy="469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Prehrano lahko urejate preko portala za starše Lopolis PRO, v katerega se prijavite preko spletnega brskalnika na </a:t>
            </a:r>
            <a:r>
              <a:rPr lang="en-US" sz="2299" u="sng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lopolispro.si"/>
              </a:rPr>
              <a:t>www.lopolispro.si</a:t>
            </a:r>
          </a:p>
          <a:p>
            <a:pPr algn="l">
              <a:lnSpc>
                <a:spcPts val="3449"/>
              </a:lnSpc>
            </a:pPr>
            <a:endParaRPr lang="en-US" sz="2299" u="sng">
              <a:solidFill>
                <a:srgbClr val="0F172A"/>
              </a:solidFill>
              <a:latin typeface="Open Sans"/>
              <a:ea typeface="Open Sans"/>
              <a:cs typeface="Open Sans"/>
              <a:sym typeface="Open Sans"/>
              <a:hlinkClick r:id="rId4" tooltip="https://www.lopolispro.si"/>
            </a:endParaRPr>
          </a:p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Po prijavi na portal levo v meniju kliknite na zavihek '</a:t>
            </a:r>
            <a:r>
              <a:rPr lang="en-US" sz="2299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Prehrana'.</a:t>
            </a:r>
          </a:p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Izberite željen meni za zajtrk, malico ali kosilo ter obvezno potrdite. </a:t>
            </a:r>
          </a:p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Enako storite, če se želite odjaviti. Levo v meniju kliknite na zavihek '</a:t>
            </a:r>
            <a:r>
              <a:rPr lang="en-US" sz="2299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Prehrana</a:t>
            </a:r>
            <a:r>
              <a:rPr lang="en-US" sz="2299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', izberite želeni datum, ter označite 'Odjava'.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8562" y="92106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4045" y="0"/>
            <a:ext cx="18736090" cy="10287000"/>
            <a:chOff x="0" y="0"/>
            <a:chExt cx="49346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608" cy="2709333"/>
            </a:xfrm>
            <a:custGeom>
              <a:avLst/>
              <a:gdLst/>
              <a:ahLst/>
              <a:cxnLst/>
              <a:rect l="l" t="t" r="r" b="b"/>
              <a:pathLst>
                <a:path w="4934608" h="2709333">
                  <a:moveTo>
                    <a:pt x="0" y="0"/>
                  </a:moveTo>
                  <a:lnTo>
                    <a:pt x="4934608" y="0"/>
                  </a:lnTo>
                  <a:lnTo>
                    <a:pt x="4934608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8A7C0">
                    <a:alpha val="100000"/>
                  </a:srgbClr>
                </a:gs>
                <a:gs pos="100000">
                  <a:srgbClr val="69C7E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3460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90161" y="1019175"/>
            <a:ext cx="12836164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Kako postopati v primeru pozabljenega/izgube gesla?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23950" y="3476625"/>
            <a:ext cx="7655080" cy="3961816"/>
            <a:chOff x="0" y="0"/>
            <a:chExt cx="2016153" cy="10434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6153" cy="1043441"/>
            </a:xfrm>
            <a:custGeom>
              <a:avLst/>
              <a:gdLst/>
              <a:ahLst/>
              <a:cxnLst/>
              <a:rect l="l" t="t" r="r" b="b"/>
              <a:pathLst>
                <a:path w="2016153" h="1043441">
                  <a:moveTo>
                    <a:pt x="16182" y="0"/>
                  </a:moveTo>
                  <a:lnTo>
                    <a:pt x="1999971" y="0"/>
                  </a:lnTo>
                  <a:cubicBezTo>
                    <a:pt x="2004263" y="0"/>
                    <a:pt x="2008379" y="1705"/>
                    <a:pt x="2011413" y="4739"/>
                  </a:cubicBezTo>
                  <a:cubicBezTo>
                    <a:pt x="2014448" y="7774"/>
                    <a:pt x="2016153" y="11890"/>
                    <a:pt x="2016153" y="16182"/>
                  </a:cubicBezTo>
                  <a:lnTo>
                    <a:pt x="2016153" y="1027260"/>
                  </a:lnTo>
                  <a:cubicBezTo>
                    <a:pt x="2016153" y="1031551"/>
                    <a:pt x="2014448" y="1035667"/>
                    <a:pt x="2011413" y="1038702"/>
                  </a:cubicBezTo>
                  <a:cubicBezTo>
                    <a:pt x="2008379" y="1041736"/>
                    <a:pt x="2004263" y="1043441"/>
                    <a:pt x="1999971" y="1043441"/>
                  </a:cubicBezTo>
                  <a:lnTo>
                    <a:pt x="16182" y="1043441"/>
                  </a:lnTo>
                  <a:cubicBezTo>
                    <a:pt x="11890" y="1043441"/>
                    <a:pt x="7774" y="1041736"/>
                    <a:pt x="4739" y="1038702"/>
                  </a:cubicBezTo>
                  <a:cubicBezTo>
                    <a:pt x="1705" y="1035667"/>
                    <a:pt x="0" y="1031551"/>
                    <a:pt x="0" y="1027260"/>
                  </a:cubicBezTo>
                  <a:lnTo>
                    <a:pt x="0" y="16182"/>
                  </a:lnTo>
                  <a:cubicBezTo>
                    <a:pt x="0" y="11890"/>
                    <a:pt x="1705" y="7774"/>
                    <a:pt x="4739" y="4739"/>
                  </a:cubicBezTo>
                  <a:cubicBezTo>
                    <a:pt x="7774" y="1705"/>
                    <a:pt x="11890" y="0"/>
                    <a:pt x="16182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016153" cy="1100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28750" y="3719990"/>
            <a:ext cx="7048500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Novo geslo lahko pridobite na prijavnem obrazcu, ki se nahaja na strani </a:t>
            </a:r>
            <a:r>
              <a:rPr lang="en-US" sz="2400" u="sng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  <a:hlinkClick r:id="rId2" tooltip="https://www.lopolispro.si"/>
              </a:rPr>
              <a:t>www.lopolispro.si</a:t>
            </a:r>
          </a:p>
          <a:p>
            <a:pPr algn="l">
              <a:lnSpc>
                <a:spcPts val="3600"/>
              </a:lnSpc>
            </a:pPr>
            <a:endParaRPr lang="en-US" sz="2400" u="sng">
              <a:solidFill>
                <a:srgbClr val="0F172A"/>
              </a:solidFill>
              <a:latin typeface="Open Sans"/>
              <a:ea typeface="Open Sans"/>
              <a:cs typeface="Open Sans"/>
              <a:sym typeface="Open Sans"/>
              <a:hlinkClick r:id="rId2" tooltip="https://www.lopolispro.si"/>
            </a:endParaRPr>
          </a:p>
          <a:p>
            <a:pPr marL="518160" lvl="1" indent="-259080" algn="l">
              <a:lnSpc>
                <a:spcPts val="3600"/>
              </a:lnSpc>
              <a:buAutoNum type="arabicPeriod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Na prijavnem obrazcu kliknte na gumb '</a:t>
            </a:r>
            <a:r>
              <a:rPr lang="en-US" sz="2400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 pozabili geslo?'</a:t>
            </a: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18160" lvl="1" indent="-259080" algn="l">
              <a:lnSpc>
                <a:spcPts val="3600"/>
              </a:lnSpc>
              <a:buAutoNum type="arabicPeriod"/>
            </a:pPr>
            <a:r>
              <a:rPr lang="en-US" sz="2400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Vpišite vaš elektronski naslov, kamor boste prejeli povezavo za ponastavitev gesla.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8562" y="9210675"/>
            <a:ext cx="55245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438EB9"/>
                </a:solidFill>
                <a:latin typeface="Open Sans"/>
                <a:ea typeface="Open Sans"/>
                <a:cs typeface="Open Sans"/>
                <a:sym typeface="Open Sans"/>
              </a:rPr>
              <a:t>www.lopolispro.si</a:t>
            </a:r>
          </a:p>
        </p:txBody>
      </p:sp>
      <p:sp>
        <p:nvSpPr>
          <p:cNvPr id="11" name="Freeform 11">
            <a:hlinkClick r:id="rId3" tooltip="https://www.youtube.com/watch?v=v2ZOWOdZDVg"/>
          </p:cNvPr>
          <p:cNvSpPr/>
          <p:nvPr/>
        </p:nvSpPr>
        <p:spPr>
          <a:xfrm>
            <a:off x="9756021" y="3476625"/>
            <a:ext cx="7114454" cy="3961816"/>
          </a:xfrm>
          <a:custGeom>
            <a:avLst/>
            <a:gdLst/>
            <a:ahLst/>
            <a:cxnLst/>
            <a:rect l="l" t="t" r="r" b="b"/>
            <a:pathLst>
              <a:path w="7114454" h="3961816">
                <a:moveTo>
                  <a:pt x="0" y="0"/>
                </a:moveTo>
                <a:lnTo>
                  <a:pt x="7114454" y="0"/>
                </a:lnTo>
                <a:lnTo>
                  <a:pt x="7114454" y="3961816"/>
                </a:lnTo>
                <a:lnTo>
                  <a:pt x="0" y="396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3391" y="0"/>
            <a:ext cx="18514781" cy="10287000"/>
            <a:chOff x="0" y="0"/>
            <a:chExt cx="48763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321" cy="2709333"/>
            </a:xfrm>
            <a:custGeom>
              <a:avLst/>
              <a:gdLst/>
              <a:ahLst/>
              <a:cxnLst/>
              <a:rect l="l" t="t" r="r" b="b"/>
              <a:pathLst>
                <a:path w="4876321" h="2709333">
                  <a:moveTo>
                    <a:pt x="0" y="0"/>
                  </a:moveTo>
                  <a:lnTo>
                    <a:pt x="4876321" y="0"/>
                  </a:lnTo>
                  <a:lnTo>
                    <a:pt x="487632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8A7C0">
                    <a:alpha val="100000"/>
                  </a:srgbClr>
                </a:gs>
                <a:gs pos="100000">
                  <a:srgbClr val="69C7E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76321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77817"/>
            <a:ext cx="7655080" cy="6360230"/>
            <a:chOff x="0" y="0"/>
            <a:chExt cx="2016153" cy="16751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6153" cy="1675122"/>
            </a:xfrm>
            <a:custGeom>
              <a:avLst/>
              <a:gdLst/>
              <a:ahLst/>
              <a:cxnLst/>
              <a:rect l="l" t="t" r="r" b="b"/>
              <a:pathLst>
                <a:path w="2016153" h="1675122">
                  <a:moveTo>
                    <a:pt x="16182" y="0"/>
                  </a:moveTo>
                  <a:lnTo>
                    <a:pt x="1999971" y="0"/>
                  </a:lnTo>
                  <a:cubicBezTo>
                    <a:pt x="2004263" y="0"/>
                    <a:pt x="2008379" y="1705"/>
                    <a:pt x="2011413" y="4739"/>
                  </a:cubicBezTo>
                  <a:cubicBezTo>
                    <a:pt x="2014448" y="7774"/>
                    <a:pt x="2016153" y="11890"/>
                    <a:pt x="2016153" y="16182"/>
                  </a:cubicBezTo>
                  <a:lnTo>
                    <a:pt x="2016153" y="1658941"/>
                  </a:lnTo>
                  <a:cubicBezTo>
                    <a:pt x="2016153" y="1663232"/>
                    <a:pt x="2014448" y="1667348"/>
                    <a:pt x="2011413" y="1670383"/>
                  </a:cubicBezTo>
                  <a:cubicBezTo>
                    <a:pt x="2008379" y="1673418"/>
                    <a:pt x="2004263" y="1675122"/>
                    <a:pt x="1999971" y="1675122"/>
                  </a:cubicBezTo>
                  <a:lnTo>
                    <a:pt x="16182" y="1675122"/>
                  </a:lnTo>
                  <a:cubicBezTo>
                    <a:pt x="11890" y="1675122"/>
                    <a:pt x="7774" y="1673418"/>
                    <a:pt x="4739" y="1670383"/>
                  </a:cubicBezTo>
                  <a:cubicBezTo>
                    <a:pt x="1705" y="1667348"/>
                    <a:pt x="0" y="1663232"/>
                    <a:pt x="0" y="1658941"/>
                  </a:cubicBezTo>
                  <a:lnTo>
                    <a:pt x="0" y="16182"/>
                  </a:lnTo>
                  <a:cubicBezTo>
                    <a:pt x="0" y="11890"/>
                    <a:pt x="1705" y="7774"/>
                    <a:pt x="4739" y="4739"/>
                  </a:cubicBezTo>
                  <a:cubicBezTo>
                    <a:pt x="7774" y="1705"/>
                    <a:pt x="11890" y="0"/>
                    <a:pt x="16182" y="0"/>
                  </a:cubicBez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016153" cy="1732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56240" y="981075"/>
            <a:ext cx="1106805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Kako spremenim ali obnovim geslo?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3979" y="3779275"/>
            <a:ext cx="7164523" cy="569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9"/>
              </a:lnSpc>
            </a:pP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Geslo lahko spremenite preko portala za starše Lopolis PRO, v katerega se prijavite preko spletnega brskalnika na </a:t>
            </a:r>
            <a:r>
              <a:rPr lang="en-US" sz="2306" u="sng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  <a:hlinkClick r:id="rId2" tooltip="https://www.lopolispro.si"/>
              </a:rPr>
              <a:t>www.lopolispro.si</a:t>
            </a:r>
          </a:p>
          <a:p>
            <a:pPr algn="l">
              <a:lnSpc>
                <a:spcPts val="3459"/>
              </a:lnSpc>
            </a:pPr>
            <a:endParaRPr lang="en-US" sz="2306" u="sng">
              <a:solidFill>
                <a:srgbClr val="0F172A"/>
              </a:solidFill>
              <a:latin typeface="Open Sans"/>
              <a:ea typeface="Open Sans"/>
              <a:cs typeface="Open Sans"/>
              <a:sym typeface="Open Sans"/>
              <a:hlinkClick r:id="rId2" tooltip="https://www.lopolispro.si"/>
            </a:endParaRPr>
          </a:p>
          <a:p>
            <a:pPr marL="497955" lvl="1" indent="-248978" algn="l">
              <a:lnSpc>
                <a:spcPts val="3459"/>
              </a:lnSpc>
              <a:buAutoNum type="arabicPeriod"/>
            </a:pP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Na </a:t>
            </a:r>
            <a:r>
              <a:rPr lang="en-US" sz="2306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portalu LoPolis PRO</a:t>
            </a: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 levo v meniju kliknite na zavihek '</a:t>
            </a:r>
            <a:r>
              <a:rPr lang="en-US" sz="2306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Nastavitve</a:t>
            </a: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' in pod zadnjo točko izberite '</a:t>
            </a:r>
            <a:r>
              <a:rPr lang="en-US" sz="2306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Spremeni svoje geslo</a:t>
            </a: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'. </a:t>
            </a:r>
          </a:p>
          <a:p>
            <a:pPr marL="497955" lvl="1" indent="-248978" algn="l">
              <a:lnSpc>
                <a:spcPts val="3459"/>
              </a:lnSpc>
              <a:buAutoNum type="arabicPeriod"/>
            </a:pP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V prvo polje vpišite svoje staro geslo ter nato dvakrat novo in ga obvezno potrdite s klikom na gumb '</a:t>
            </a:r>
            <a:r>
              <a:rPr lang="en-US" sz="2306">
                <a:solidFill>
                  <a:srgbClr val="0F17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spremeni geslo</a:t>
            </a: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'. </a:t>
            </a:r>
          </a:p>
          <a:p>
            <a:pPr marL="497955" lvl="1" indent="-248978" algn="l">
              <a:lnSpc>
                <a:spcPts val="3459"/>
              </a:lnSpc>
              <a:buAutoNum type="arabicPeriod"/>
            </a:pPr>
            <a:r>
              <a:rPr lang="en-US" sz="2306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Pri nastavitvi novega gesla upoštevajte varnostna priporočila za oblikovanje močnega gesla.</a:t>
            </a:r>
          </a:p>
        </p:txBody>
      </p:sp>
      <p:sp>
        <p:nvSpPr>
          <p:cNvPr id="10" name="Freeform 10">
            <a:hlinkClick r:id="rId3" tooltip="https://www.youtube.com/watch?v=v2ZOWOdZDVg"/>
          </p:cNvPr>
          <p:cNvSpPr/>
          <p:nvPr/>
        </p:nvSpPr>
        <p:spPr>
          <a:xfrm>
            <a:off x="9889044" y="5876232"/>
            <a:ext cx="7114454" cy="3961816"/>
          </a:xfrm>
          <a:custGeom>
            <a:avLst/>
            <a:gdLst/>
            <a:ahLst/>
            <a:cxnLst/>
            <a:rect l="l" t="t" r="r" b="b"/>
            <a:pathLst>
              <a:path w="7114454" h="3961816">
                <a:moveTo>
                  <a:pt x="0" y="0"/>
                </a:moveTo>
                <a:lnTo>
                  <a:pt x="7114454" y="0"/>
                </a:lnTo>
                <a:lnTo>
                  <a:pt x="7114454" y="3961816"/>
                </a:lnTo>
                <a:lnTo>
                  <a:pt x="0" y="396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585</Words>
  <Application>Microsoft Macintosh PowerPoint</Application>
  <PresentationFormat>Custom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Open Sans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WL_Šole_Predstavitev_elektronska_komunikacija</dc:title>
  <cp:lastModifiedBy>Mateja Habjan Pejić</cp:lastModifiedBy>
  <cp:revision>2</cp:revision>
  <dcterms:created xsi:type="dcterms:W3CDTF">2006-08-16T00:00:00Z</dcterms:created>
  <dcterms:modified xsi:type="dcterms:W3CDTF">2024-08-22T09:15:09Z</dcterms:modified>
  <dc:identifier>DAGL2YhMjcA</dc:identifier>
</cp:coreProperties>
</file>