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58" r:id="rId5"/>
    <p:sldId id="259" r:id="rId6"/>
    <p:sldId id="265" r:id="rId7"/>
    <p:sldId id="266" r:id="rId8"/>
    <p:sldId id="260" r:id="rId9"/>
    <p:sldId id="261"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p:normalViewPr>
  <p:slideViewPr>
    <p:cSldViewPr snapToGrid="0">
      <p:cViewPr varScale="1">
        <p:scale>
          <a:sx n="84" d="100"/>
          <a:sy n="84" d="100"/>
        </p:scale>
        <p:origin x="59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sl-SI" smtClean="0"/>
              <a:t>Uredite slog naslova matrice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z napiso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sl-SI" smtClean="0"/>
              <a:t>Uredite slog naslova matrice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sl-SI" smtClean="0"/>
              <a:t>Uredite slog naslova matrice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sl-SI" smtClean="0"/>
              <a:t>Uredite slog naslova matrice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olpec">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sl-SI" smtClean="0"/>
              <a:t>Uredite slog naslova matrice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3" name="Date Placeholder 2"/>
          <p:cNvSpPr>
            <a:spLocks noGrp="1"/>
          </p:cNvSpPr>
          <p:nvPr>
            <p:ph type="dt" sz="half" idx="10"/>
          </p:nvPr>
        </p:nvSpPr>
        <p:spPr/>
        <p:txBody>
          <a:bodyPr/>
          <a:lstStyle/>
          <a:p>
            <a:fld id="{48A87A34-81AB-432B-8DAE-1953F412C126}" type="datetimeFigureOut">
              <a:rPr lang="en-US" dirty="0"/>
              <a:t>2/17/2021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olpec s tremi slikami">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sl-SI" smtClean="0"/>
              <a:t>Uredite slog naslova matrice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3" name="Date Placeholder 2"/>
          <p:cNvSpPr>
            <a:spLocks noGrp="1"/>
          </p:cNvSpPr>
          <p:nvPr>
            <p:ph type="dt" sz="half" idx="10"/>
          </p:nvPr>
        </p:nvSpPr>
        <p:spPr/>
        <p:txBody>
          <a:bodyPr/>
          <a:lstStyle/>
          <a:p>
            <a:fld id="{48A87A34-81AB-432B-8DAE-1953F412C126}" type="datetimeFigureOut">
              <a:rPr lang="en-US" dirty="0"/>
              <a:t>2/17/2021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sl-SI" smtClean="0"/>
              <a:t>Uredite slog naslova matrice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sl-SI" smtClean="0"/>
              <a:t>Uredite slog naslova matrice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48A87A34-81AB-432B-8DAE-1953F412C126}" type="datetimeFigureOut">
              <a:rPr lang="en-US" dirty="0"/>
              <a:t>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l-SI" smtClean="0"/>
              <a:t>Uredite slog naslova matrice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2" name="Content Placeholder 3"/>
          <p:cNvSpPr>
            <a:spLocks noGrp="1"/>
          </p:cNvSpPr>
          <p:nvPr>
            <p:ph sz="quarter" idx="13"/>
          </p:nvPr>
        </p:nvSpPr>
        <p:spPr>
          <a:xfrm>
            <a:off x="913774" y="3051012"/>
            <a:ext cx="5106027" cy="2740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3" name="Content Placeholder 5"/>
          <p:cNvSpPr>
            <a:spLocks noGrp="1"/>
          </p:cNvSpPr>
          <p:nvPr>
            <p:ph sz="quarter" idx="14"/>
          </p:nvPr>
        </p:nvSpPr>
        <p:spPr>
          <a:xfrm>
            <a:off x="6172200" y="3051012"/>
            <a:ext cx="5105401" cy="2740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2/17/2021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sl-SI" smtClean="0"/>
              <a:t>Uredite slog naslova matrice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2/17/2021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b="1" dirty="0">
                <a:solidFill>
                  <a:srgbClr val="FF0000"/>
                </a:solidFill>
              </a:rPr>
              <a:t>SPLOŠNE INFORMACIJE </a:t>
            </a:r>
            <a:r>
              <a:rPr lang="sl-SI" b="1" dirty="0" smtClean="0">
                <a:solidFill>
                  <a:srgbClr val="FF0000"/>
                </a:solidFill>
              </a:rPr>
              <a:t>Ob vrnitvi  </a:t>
            </a:r>
            <a:r>
              <a:rPr lang="sl-SI" b="1" dirty="0">
                <a:solidFill>
                  <a:srgbClr val="FF0000"/>
                </a:solidFill>
              </a:rPr>
              <a:t>V </a:t>
            </a:r>
            <a:r>
              <a:rPr lang="sl-SI" b="1" dirty="0" smtClean="0">
                <a:solidFill>
                  <a:srgbClr val="FF0000"/>
                </a:solidFill>
              </a:rPr>
              <a:t>ŠOLO</a:t>
            </a:r>
            <a:endParaRPr lang="sl-SI" b="1" dirty="0">
              <a:solidFill>
                <a:srgbClr val="FF0000"/>
              </a:solidFill>
            </a:endParaRPr>
          </a:p>
        </p:txBody>
      </p:sp>
      <p:sp>
        <p:nvSpPr>
          <p:cNvPr id="3" name="Podnaslov 2"/>
          <p:cNvSpPr>
            <a:spLocks noGrp="1"/>
          </p:cNvSpPr>
          <p:nvPr>
            <p:ph type="subTitle" idx="1"/>
          </p:nvPr>
        </p:nvSpPr>
        <p:spPr/>
        <p:txBody>
          <a:bodyPr/>
          <a:lstStyle/>
          <a:p>
            <a:r>
              <a:rPr lang="sl-SI" cap="none" dirty="0" smtClean="0"/>
              <a:t>Ponedeljek, 22. 2. 2021</a:t>
            </a:r>
            <a:endParaRPr lang="sl-SI" cap="none" dirty="0"/>
          </a:p>
        </p:txBody>
      </p:sp>
    </p:spTree>
    <p:extLst>
      <p:ext uri="{BB962C8B-B14F-4D97-AF65-F5344CB8AC3E}">
        <p14:creationId xmlns:p14="http://schemas.microsoft.com/office/powerpoint/2010/main" val="1020096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l"/>
            <a:r>
              <a:rPr lang="sl-SI" b="1" dirty="0">
                <a:solidFill>
                  <a:srgbClr val="FF0000"/>
                </a:solidFill>
              </a:rPr>
              <a:t>STIKI S ŠOLO </a:t>
            </a:r>
          </a:p>
        </p:txBody>
      </p:sp>
      <p:sp>
        <p:nvSpPr>
          <p:cNvPr id="3" name="Označba mesta vsebine 2"/>
          <p:cNvSpPr>
            <a:spLocks noGrp="1"/>
          </p:cNvSpPr>
          <p:nvPr>
            <p:ph sz="quarter" idx="13"/>
          </p:nvPr>
        </p:nvSpPr>
        <p:spPr/>
        <p:txBody>
          <a:bodyPr>
            <a:normAutofit/>
          </a:bodyPr>
          <a:lstStyle/>
          <a:p>
            <a:pPr marL="0" indent="0">
              <a:buNone/>
            </a:pPr>
            <a:r>
              <a:rPr lang="sl-SI" sz="3200" cap="none" dirty="0" smtClean="0"/>
              <a:t>Govorilne ure in roditeljski sestanki bodo še naprej potekali na daljavo – po telefonu, elektronski pošti ali preko ZOOM-a. O tem vas bodo podrobneje obvestili razredniki. </a:t>
            </a:r>
          </a:p>
          <a:p>
            <a:pPr marL="0" indent="0">
              <a:buNone/>
            </a:pPr>
            <a:endParaRPr lang="sl-SI" sz="3200" cap="none" dirty="0"/>
          </a:p>
        </p:txBody>
      </p:sp>
    </p:spTree>
    <p:extLst>
      <p:ext uri="{BB962C8B-B14F-4D97-AF65-F5344CB8AC3E}">
        <p14:creationId xmlns:p14="http://schemas.microsoft.com/office/powerpoint/2010/main" val="3045024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otnik 3"/>
          <p:cNvSpPr/>
          <p:nvPr/>
        </p:nvSpPr>
        <p:spPr>
          <a:xfrm>
            <a:off x="1068947" y="399246"/>
            <a:ext cx="9272790" cy="6186309"/>
          </a:xfrm>
          <a:prstGeom prst="rect">
            <a:avLst/>
          </a:prstGeom>
        </p:spPr>
        <p:txBody>
          <a:bodyPr wrap="square">
            <a:spAutoFit/>
          </a:bodyPr>
          <a:lstStyle/>
          <a:p>
            <a:r>
              <a:rPr lang="sl-SI" sz="3600" dirty="0"/>
              <a:t>Razredniki in drugi učitelji smo se na šoli maksimalno potrudili, da bi učencem in zaposlenim zagotovili zaščito pred okužbo </a:t>
            </a:r>
            <a:r>
              <a:rPr lang="sl-SI" sz="3600" dirty="0" smtClean="0"/>
              <a:t>s COVID-19.</a:t>
            </a:r>
          </a:p>
          <a:p>
            <a:endParaRPr lang="sl-SI" sz="3600" dirty="0"/>
          </a:p>
          <a:p>
            <a:r>
              <a:rPr lang="sl-SI" sz="3600" dirty="0" smtClean="0"/>
              <a:t>Če bomo vsi </a:t>
            </a:r>
            <a:r>
              <a:rPr lang="sl-SI" sz="3600" dirty="0"/>
              <a:t>skupaj </a:t>
            </a:r>
            <a:r>
              <a:rPr lang="sl-SI" sz="3600" dirty="0" smtClean="0"/>
              <a:t>upoštevali ukrepe, bomo na ta način zaščitili </a:t>
            </a:r>
            <a:r>
              <a:rPr lang="sl-SI" sz="3600" dirty="0"/>
              <a:t>sebe in </a:t>
            </a:r>
            <a:r>
              <a:rPr lang="sl-SI" sz="3600" dirty="0" smtClean="0"/>
              <a:t>druge ljudi, predvsem starejše in imunsko oslabele. </a:t>
            </a:r>
          </a:p>
          <a:p>
            <a:r>
              <a:rPr lang="sl-SI" sz="3600" dirty="0" smtClean="0"/>
              <a:t>Želimo </a:t>
            </a:r>
            <a:r>
              <a:rPr lang="sl-SI" sz="3600" dirty="0"/>
              <a:t>vam </a:t>
            </a:r>
            <a:r>
              <a:rPr lang="sl-SI" sz="3600" dirty="0" smtClean="0"/>
              <a:t>varno </a:t>
            </a:r>
            <a:r>
              <a:rPr lang="sl-SI" sz="3600" dirty="0"/>
              <a:t>in </a:t>
            </a:r>
            <a:r>
              <a:rPr lang="sl-SI" sz="3600" dirty="0" smtClean="0"/>
              <a:t>mirno vrnitev </a:t>
            </a:r>
            <a:r>
              <a:rPr lang="sl-SI" sz="3600" dirty="0"/>
              <a:t>v </a:t>
            </a:r>
            <a:r>
              <a:rPr lang="sl-SI" sz="3600" dirty="0" smtClean="0"/>
              <a:t>šolo. Veselimo </a:t>
            </a:r>
            <a:r>
              <a:rPr lang="sl-SI" sz="3600" dirty="0"/>
              <a:t>se </a:t>
            </a:r>
            <a:r>
              <a:rPr lang="sl-SI" sz="3600" dirty="0" smtClean="0"/>
              <a:t>ponovnega srečanja z vami!</a:t>
            </a:r>
          </a:p>
          <a:p>
            <a:endParaRPr lang="sl-SI" sz="3600" dirty="0"/>
          </a:p>
        </p:txBody>
      </p:sp>
    </p:spTree>
    <p:extLst>
      <p:ext uri="{BB962C8B-B14F-4D97-AF65-F5344CB8AC3E}">
        <p14:creationId xmlns:p14="http://schemas.microsoft.com/office/powerpoint/2010/main" val="2572955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377415" y="567001"/>
            <a:ext cx="10364451" cy="1596177"/>
          </a:xfrm>
        </p:spPr>
        <p:txBody>
          <a:bodyPr/>
          <a:lstStyle/>
          <a:p>
            <a:pPr algn="l"/>
            <a:r>
              <a:rPr lang="sl-SI" b="1" dirty="0">
                <a:solidFill>
                  <a:srgbClr val="FF0000"/>
                </a:solidFill>
              </a:rPr>
              <a:t>JUTRANJE </a:t>
            </a:r>
            <a:r>
              <a:rPr lang="sl-SI" b="1" dirty="0" smtClean="0">
                <a:solidFill>
                  <a:srgbClr val="FF0000"/>
                </a:solidFill>
              </a:rPr>
              <a:t>VARSTVO</a:t>
            </a:r>
            <a:endParaRPr lang="sl-SI" b="1" dirty="0">
              <a:solidFill>
                <a:srgbClr val="FF0000"/>
              </a:solidFill>
            </a:endParaRPr>
          </a:p>
        </p:txBody>
      </p:sp>
      <p:sp>
        <p:nvSpPr>
          <p:cNvPr id="3" name="Označba mesta vsebine 2"/>
          <p:cNvSpPr>
            <a:spLocks noGrp="1"/>
          </p:cNvSpPr>
          <p:nvPr>
            <p:ph sz="quarter" idx="13"/>
          </p:nvPr>
        </p:nvSpPr>
        <p:spPr>
          <a:xfrm>
            <a:off x="1377415" y="2163178"/>
            <a:ext cx="8294620" cy="3743458"/>
          </a:xfrm>
        </p:spPr>
        <p:txBody>
          <a:bodyPr>
            <a:normAutofit/>
          </a:bodyPr>
          <a:lstStyle/>
          <a:p>
            <a:pPr marL="0" indent="0">
              <a:buNone/>
            </a:pPr>
            <a:r>
              <a:rPr lang="pl-PL" sz="3200" cap="none" dirty="0" smtClean="0"/>
              <a:t>Jutranje varstvo bomo zagotavljali samo za nujne primere, in sicer od 6.20 dalje. </a:t>
            </a:r>
            <a:endParaRPr lang="sl-SI" sz="3200" cap="none" dirty="0"/>
          </a:p>
        </p:txBody>
      </p:sp>
    </p:spTree>
    <p:extLst>
      <p:ext uri="{BB962C8B-B14F-4D97-AF65-F5344CB8AC3E}">
        <p14:creationId xmlns:p14="http://schemas.microsoft.com/office/powerpoint/2010/main" val="148559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87132" y="181108"/>
            <a:ext cx="10364451" cy="1132538"/>
          </a:xfrm>
        </p:spPr>
        <p:txBody>
          <a:bodyPr/>
          <a:lstStyle/>
          <a:p>
            <a:pPr algn="l"/>
            <a:r>
              <a:rPr lang="sl-SI" b="1" dirty="0" smtClean="0">
                <a:solidFill>
                  <a:srgbClr val="FF0000"/>
                </a:solidFill>
              </a:rPr>
              <a:t>VSTOPANJE  </a:t>
            </a:r>
            <a:r>
              <a:rPr lang="sl-SI" b="1" dirty="0">
                <a:solidFill>
                  <a:srgbClr val="FF0000"/>
                </a:solidFill>
              </a:rPr>
              <a:t>V </a:t>
            </a:r>
            <a:r>
              <a:rPr lang="sl-SI" b="1" dirty="0" smtClean="0">
                <a:solidFill>
                  <a:srgbClr val="FF0000"/>
                </a:solidFill>
              </a:rPr>
              <a:t>ŠOLO IN IZ ŠOLE </a:t>
            </a:r>
            <a:endParaRPr lang="sl-SI" b="1" dirty="0">
              <a:solidFill>
                <a:srgbClr val="FF0000"/>
              </a:solidFill>
            </a:endParaRPr>
          </a:p>
        </p:txBody>
      </p:sp>
      <p:graphicFrame>
        <p:nvGraphicFramePr>
          <p:cNvPr id="6" name="Označba mesta vsebine 5"/>
          <p:cNvGraphicFramePr>
            <a:graphicFrameLocks noGrp="1"/>
          </p:cNvGraphicFramePr>
          <p:nvPr>
            <p:ph sz="quarter" idx="13"/>
            <p:extLst>
              <p:ext uri="{D42A27DB-BD31-4B8C-83A1-F6EECF244321}">
                <p14:modId xmlns:p14="http://schemas.microsoft.com/office/powerpoint/2010/main" val="2983725025"/>
              </p:ext>
            </p:extLst>
          </p:nvPr>
        </p:nvGraphicFramePr>
        <p:xfrm>
          <a:off x="1081824" y="953036"/>
          <a:ext cx="9388700" cy="5679583"/>
        </p:xfrm>
        <a:graphic>
          <a:graphicData uri="http://schemas.openxmlformats.org/drawingml/2006/table">
            <a:tbl>
              <a:tblPr firstRow="1" firstCol="1" bandRow="1">
                <a:tableStyleId>{5C22544A-7EE6-4342-B048-85BDC9FD1C3A}</a:tableStyleId>
              </a:tblPr>
              <a:tblGrid>
                <a:gridCol w="2491705">
                  <a:extLst>
                    <a:ext uri="{9D8B030D-6E8A-4147-A177-3AD203B41FA5}">
                      <a16:colId xmlns:a16="http://schemas.microsoft.com/office/drawing/2014/main" val="20000"/>
                    </a:ext>
                  </a:extLst>
                </a:gridCol>
                <a:gridCol w="3818886">
                  <a:extLst>
                    <a:ext uri="{9D8B030D-6E8A-4147-A177-3AD203B41FA5}">
                      <a16:colId xmlns:a16="http://schemas.microsoft.com/office/drawing/2014/main" val="20001"/>
                    </a:ext>
                  </a:extLst>
                </a:gridCol>
                <a:gridCol w="3078109">
                  <a:extLst>
                    <a:ext uri="{9D8B030D-6E8A-4147-A177-3AD203B41FA5}">
                      <a16:colId xmlns:a16="http://schemas.microsoft.com/office/drawing/2014/main" val="20002"/>
                    </a:ext>
                  </a:extLst>
                </a:gridCol>
              </a:tblGrid>
              <a:tr h="509723">
                <a:tc>
                  <a:txBody>
                    <a:bodyPr/>
                    <a:lstStyle/>
                    <a:p>
                      <a:pPr>
                        <a:lnSpc>
                          <a:spcPct val="107000"/>
                        </a:lnSpc>
                        <a:spcAft>
                          <a:spcPts val="0"/>
                        </a:spcAft>
                      </a:pPr>
                      <a:r>
                        <a:rPr lang="sl-SI" sz="2400" dirty="0">
                          <a:effectLst/>
                        </a:rPr>
                        <a:t>RAZRED</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a:effectLst/>
                        </a:rPr>
                        <a:t>VHOD V ŠOLO</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a:effectLst/>
                        </a:rPr>
                        <a:t>PROSTOR ZA OBUTEV</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043656">
                <a:tc>
                  <a:txBody>
                    <a:bodyPr/>
                    <a:lstStyle/>
                    <a:p>
                      <a:pPr>
                        <a:lnSpc>
                          <a:spcPct val="107000"/>
                        </a:lnSpc>
                        <a:spcAft>
                          <a:spcPts val="0"/>
                        </a:spcAft>
                      </a:pPr>
                      <a:r>
                        <a:rPr lang="sl-SI" sz="2400">
                          <a:effectLst/>
                        </a:rPr>
                        <a:t>1.ABC</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Iz parkirišča pred učilnicami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a:effectLst/>
                        </a:rPr>
                        <a:t>Pred učilnicami 1. razredov</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043656">
                <a:tc>
                  <a:txBody>
                    <a:bodyPr/>
                    <a:lstStyle/>
                    <a:p>
                      <a:pPr>
                        <a:lnSpc>
                          <a:spcPct val="107000"/>
                        </a:lnSpc>
                        <a:spcAft>
                          <a:spcPts val="0"/>
                        </a:spcAft>
                      </a:pPr>
                      <a:r>
                        <a:rPr lang="sl-SI" sz="2400">
                          <a:effectLst/>
                        </a:rPr>
                        <a:t>2.BC</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VHOD </a:t>
                      </a:r>
                      <a:r>
                        <a:rPr lang="sl-SI" sz="2400" dirty="0" smtClean="0">
                          <a:effectLst/>
                        </a:rPr>
                        <a:t>RS /razredne stopnje/</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Pred učilnicami, </a:t>
                      </a:r>
                      <a:r>
                        <a:rPr lang="sl-SI" sz="2400" dirty="0" smtClean="0">
                          <a:effectLst/>
                        </a:rPr>
                        <a:t>učenci 2.C </a:t>
                      </a:r>
                      <a:r>
                        <a:rPr lang="sl-SI" sz="2400" dirty="0">
                          <a:effectLst/>
                        </a:rPr>
                        <a:t>v garderobi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09723">
                <a:tc>
                  <a:txBody>
                    <a:bodyPr/>
                    <a:lstStyle/>
                    <a:p>
                      <a:pPr>
                        <a:lnSpc>
                          <a:spcPct val="107000"/>
                        </a:lnSpc>
                        <a:spcAft>
                          <a:spcPts val="0"/>
                        </a:spcAft>
                      </a:pPr>
                      <a:r>
                        <a:rPr lang="sl-SI" sz="2400">
                          <a:effectLst/>
                        </a:rPr>
                        <a:t>3.AB</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VHOD RS</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a:effectLst/>
                        </a:rPr>
                        <a:t>Pred učilnicami</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09723">
                <a:tc>
                  <a:txBody>
                    <a:bodyPr/>
                    <a:lstStyle/>
                    <a:p>
                      <a:pPr>
                        <a:lnSpc>
                          <a:spcPct val="107000"/>
                        </a:lnSpc>
                        <a:spcAft>
                          <a:spcPts val="0"/>
                        </a:spcAft>
                      </a:pPr>
                      <a:r>
                        <a:rPr lang="sl-SI" sz="2400">
                          <a:effectLst/>
                        </a:rPr>
                        <a:t>4.ABC</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VHOD RS</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a:effectLst/>
                        </a:rPr>
                        <a:t>Pred učilnicami</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09723">
                <a:tc>
                  <a:txBody>
                    <a:bodyPr/>
                    <a:lstStyle/>
                    <a:p>
                      <a:pPr>
                        <a:lnSpc>
                          <a:spcPct val="107000"/>
                        </a:lnSpc>
                        <a:spcAft>
                          <a:spcPts val="0"/>
                        </a:spcAft>
                      </a:pPr>
                      <a:r>
                        <a:rPr lang="sl-SI" sz="2400">
                          <a:effectLst/>
                        </a:rPr>
                        <a:t>5.ABC</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VHOD RS</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a:effectLst/>
                        </a:rPr>
                        <a:t>Pred učilnicami</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509723">
                <a:tc>
                  <a:txBody>
                    <a:bodyPr/>
                    <a:lstStyle/>
                    <a:p>
                      <a:pPr>
                        <a:lnSpc>
                          <a:spcPct val="107000"/>
                        </a:lnSpc>
                        <a:spcAft>
                          <a:spcPts val="0"/>
                        </a:spcAft>
                      </a:pPr>
                      <a:r>
                        <a:rPr lang="sl-SI" sz="2400">
                          <a:effectLst/>
                        </a:rPr>
                        <a:t>6A, 6B, 7B</a:t>
                      </a:r>
                      <a:endParaRPr lang="sl-SI"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Skozi požarni vhod</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Pred učilnicami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043656">
                <a:tc>
                  <a:txBody>
                    <a:bodyPr/>
                    <a:lstStyle/>
                    <a:p>
                      <a:pPr>
                        <a:lnSpc>
                          <a:spcPct val="107000"/>
                        </a:lnSpc>
                        <a:spcAft>
                          <a:spcPts val="0"/>
                        </a:spcAft>
                      </a:pPr>
                      <a:r>
                        <a:rPr lang="sl-SI" sz="2400" dirty="0">
                          <a:effectLst/>
                        </a:rPr>
                        <a:t>2A, 3C</a:t>
                      </a:r>
                      <a:r>
                        <a:rPr lang="sl-SI" sz="2400" dirty="0" smtClean="0">
                          <a:effectLst/>
                        </a:rPr>
                        <a:t>, 6C</a:t>
                      </a:r>
                      <a:r>
                        <a:rPr lang="sl-SI" sz="2400" dirty="0">
                          <a:effectLst/>
                        </a:rPr>
                        <a:t>, 7AC,8AB,9AB</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VHOD </a:t>
                      </a:r>
                      <a:r>
                        <a:rPr lang="sl-SI" sz="2400" dirty="0" smtClean="0">
                          <a:effectLst/>
                        </a:rPr>
                        <a:t>PS /predmetne stopnje/</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400" dirty="0">
                          <a:effectLst/>
                        </a:rPr>
                        <a:t>Garderoba PS</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05494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13775" y="618518"/>
            <a:ext cx="10364451" cy="1017100"/>
          </a:xfrm>
        </p:spPr>
        <p:txBody>
          <a:bodyPr/>
          <a:lstStyle/>
          <a:p>
            <a:pPr algn="l"/>
            <a:r>
              <a:rPr lang="sl-SI" b="1" dirty="0" smtClean="0">
                <a:solidFill>
                  <a:srgbClr val="FF0000"/>
                </a:solidFill>
              </a:rPr>
              <a:t>V ČASU POUKA …</a:t>
            </a:r>
            <a:endParaRPr lang="sl-SI" b="1" dirty="0">
              <a:solidFill>
                <a:srgbClr val="FF0000"/>
              </a:solidFill>
            </a:endParaRPr>
          </a:p>
        </p:txBody>
      </p:sp>
      <p:sp>
        <p:nvSpPr>
          <p:cNvPr id="3" name="Označba mesta vsebine 2"/>
          <p:cNvSpPr>
            <a:spLocks noGrp="1"/>
          </p:cNvSpPr>
          <p:nvPr>
            <p:ph sz="quarter" idx="13"/>
          </p:nvPr>
        </p:nvSpPr>
        <p:spPr>
          <a:xfrm>
            <a:off x="913773" y="1983346"/>
            <a:ext cx="10780243" cy="4237150"/>
          </a:xfrm>
        </p:spPr>
        <p:txBody>
          <a:bodyPr>
            <a:normAutofit fontScale="85000" lnSpcReduction="10000"/>
          </a:bodyPr>
          <a:lstStyle/>
          <a:p>
            <a:pPr marL="0" indent="0">
              <a:buNone/>
            </a:pPr>
            <a:r>
              <a:rPr lang="sl-SI" sz="3200" cap="none" dirty="0" smtClean="0"/>
              <a:t>Učenci od 1. do </a:t>
            </a:r>
            <a:r>
              <a:rPr lang="sl-SI" sz="3200" cap="none" dirty="0"/>
              <a:t>9</a:t>
            </a:r>
            <a:r>
              <a:rPr lang="sl-SI" sz="3200" cap="none" dirty="0" smtClean="0"/>
              <a:t>. razreda bodo imeli pouk ves čas v matičnih učilnicah, kar pomeni, da prehajanja iz učilnice v učilnico ne bo. V času pouka jim mask ne bo treba nositi, ker bodo v t. i. mehurčku. Izjema so heterogene učne skupine – manjše učne skupine, neobvezni in obvezni izbirni predmeti, dopolnilni in dodatni pouk …, kjer bo uporaba mask tudi med poukom obvezna.   </a:t>
            </a:r>
          </a:p>
          <a:p>
            <a:pPr marL="0" indent="0">
              <a:buNone/>
            </a:pPr>
            <a:r>
              <a:rPr lang="sl-SI" sz="3200" cap="none" dirty="0"/>
              <a:t>Učitelji bodo učilnice prezračevali pred začetkom pouka in po vsaki učni uri, zato naj imajo učenci s seboj dodatno oblačilo, da jih med prezračevanjem ne bo zeblo. </a:t>
            </a:r>
          </a:p>
          <a:p>
            <a:pPr marL="0" indent="0">
              <a:buNone/>
            </a:pPr>
            <a:endParaRPr lang="sl-SI" sz="3200" cap="none" dirty="0" smtClean="0"/>
          </a:p>
        </p:txBody>
      </p:sp>
    </p:spTree>
    <p:extLst>
      <p:ext uri="{BB962C8B-B14F-4D97-AF65-F5344CB8AC3E}">
        <p14:creationId xmlns:p14="http://schemas.microsoft.com/office/powerpoint/2010/main" val="229952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sz="quarter" idx="13"/>
          </p:nvPr>
        </p:nvSpPr>
        <p:spPr>
          <a:xfrm>
            <a:off x="913774" y="2343955"/>
            <a:ext cx="10363826" cy="3447244"/>
          </a:xfrm>
        </p:spPr>
        <p:txBody>
          <a:bodyPr>
            <a:normAutofit fontScale="92500" lnSpcReduction="20000"/>
          </a:bodyPr>
          <a:lstStyle/>
          <a:p>
            <a:pPr marL="0" indent="0">
              <a:buNone/>
            </a:pPr>
            <a:r>
              <a:rPr lang="sl-SI" sz="3200" cap="none" dirty="0" smtClean="0"/>
              <a:t>Maske </a:t>
            </a:r>
            <a:r>
              <a:rPr lang="sl-SI" sz="3200" cap="none" dirty="0"/>
              <a:t>so obvezne v vseh skupnih prostorih (hodniki, sanitarije, jedilnica, knjižnica …). </a:t>
            </a:r>
          </a:p>
          <a:p>
            <a:pPr marL="0" indent="0">
              <a:buNone/>
            </a:pPr>
            <a:r>
              <a:rPr lang="sl-SI" sz="3200" cap="none" dirty="0"/>
              <a:t>Učenci uporabljajo sanitarije izključno v svojem nadstropju. </a:t>
            </a:r>
          </a:p>
          <a:p>
            <a:pPr marL="0" indent="0">
              <a:buNone/>
            </a:pPr>
            <a:r>
              <a:rPr lang="sl-SI" sz="3200" cap="none" dirty="0"/>
              <a:t>Učenci si učnih pripomočkov ne izposojajo med seboj. </a:t>
            </a:r>
            <a:endParaRPr lang="sl-SI" sz="3200" cap="none" dirty="0" smtClean="0"/>
          </a:p>
          <a:p>
            <a:pPr marL="0" indent="0">
              <a:buNone/>
            </a:pPr>
            <a:r>
              <a:rPr lang="sl-SI" sz="3200" cap="none" dirty="0" smtClean="0"/>
              <a:t>V primeru, da se otrok zjutraj slabo počuti, naj obvezno ostane doma. V šolo naj prihajajo le </a:t>
            </a:r>
            <a:r>
              <a:rPr lang="sl-SI" sz="3200" b="1" cap="none" dirty="0" smtClean="0"/>
              <a:t>zdravi </a:t>
            </a:r>
            <a:r>
              <a:rPr lang="sl-SI" sz="3200" cap="none" dirty="0" smtClean="0"/>
              <a:t>učenci.</a:t>
            </a:r>
            <a:endParaRPr lang="sl-SI" sz="3200" cap="none" dirty="0"/>
          </a:p>
        </p:txBody>
      </p:sp>
      <p:sp>
        <p:nvSpPr>
          <p:cNvPr id="5" name="Pravokotnik 4"/>
          <p:cNvSpPr/>
          <p:nvPr/>
        </p:nvSpPr>
        <p:spPr>
          <a:xfrm>
            <a:off x="913774" y="1067803"/>
            <a:ext cx="9717772" cy="646331"/>
          </a:xfrm>
          <a:prstGeom prst="rect">
            <a:avLst/>
          </a:prstGeom>
        </p:spPr>
        <p:txBody>
          <a:bodyPr wrap="square">
            <a:spAutoFit/>
          </a:bodyPr>
          <a:lstStyle/>
          <a:p>
            <a:r>
              <a:rPr lang="sl-SI" sz="3600" b="1" dirty="0" smtClean="0">
                <a:solidFill>
                  <a:srgbClr val="FF0000"/>
                </a:solidFill>
              </a:rPr>
              <a:t>V ČASU POUKA …</a:t>
            </a:r>
            <a:endParaRPr lang="sl-SI" sz="3600" dirty="0"/>
          </a:p>
        </p:txBody>
      </p:sp>
    </p:spTree>
    <p:extLst>
      <p:ext uri="{BB962C8B-B14F-4D97-AF65-F5344CB8AC3E}">
        <p14:creationId xmlns:p14="http://schemas.microsoft.com/office/powerpoint/2010/main" val="2088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l"/>
            <a:r>
              <a:rPr lang="sl-SI" b="1" dirty="0">
                <a:solidFill>
                  <a:srgbClr val="FF0000"/>
                </a:solidFill>
              </a:rPr>
              <a:t>PODALJŠANO BIVANJE</a:t>
            </a:r>
          </a:p>
        </p:txBody>
      </p:sp>
      <p:sp>
        <p:nvSpPr>
          <p:cNvPr id="3" name="Označba mesta vsebine 2"/>
          <p:cNvSpPr>
            <a:spLocks noGrp="1"/>
          </p:cNvSpPr>
          <p:nvPr>
            <p:ph sz="quarter" idx="13"/>
          </p:nvPr>
        </p:nvSpPr>
        <p:spPr>
          <a:xfrm>
            <a:off x="913774" y="2367092"/>
            <a:ext cx="10363826" cy="3904919"/>
          </a:xfrm>
        </p:spPr>
        <p:txBody>
          <a:bodyPr>
            <a:normAutofit fontScale="92500" lnSpcReduction="20000"/>
          </a:bodyPr>
          <a:lstStyle/>
          <a:p>
            <a:pPr marL="0" indent="0">
              <a:buNone/>
            </a:pPr>
            <a:r>
              <a:rPr lang="sl-SI" sz="3200" cap="none" dirty="0" smtClean="0"/>
              <a:t>Izvajali ga bomo v mehurčkih v matičnih učilnicah. </a:t>
            </a:r>
          </a:p>
          <a:p>
            <a:pPr marL="0" indent="0">
              <a:buNone/>
            </a:pPr>
            <a:r>
              <a:rPr lang="sl-SI" sz="3200" cap="none" dirty="0" smtClean="0"/>
              <a:t>Če otrok res nujno ne potrebuje podaljšanega bivanja, naj po pouku čim prej odide domov. </a:t>
            </a:r>
          </a:p>
          <a:p>
            <a:pPr marL="0" indent="0">
              <a:buNone/>
            </a:pPr>
            <a:r>
              <a:rPr lang="sl-SI" sz="3200" cap="none" dirty="0" smtClean="0"/>
              <a:t>Prevzemanje otrok iz podaljšanega bivanja: </a:t>
            </a:r>
          </a:p>
          <a:p>
            <a:r>
              <a:rPr lang="sl-SI" sz="3200" cap="none" dirty="0" smtClean="0"/>
              <a:t>Starši pokličete na telefonsko številko, ki je napisana na vhodnih vratih razredne stopnje. </a:t>
            </a:r>
          </a:p>
          <a:p>
            <a:r>
              <a:rPr lang="sl-SI" sz="3200" cap="none" dirty="0" smtClean="0"/>
              <a:t>Učitelji podaljšanega bivanja bodo vašega otroka napotili k vam. </a:t>
            </a:r>
            <a:endParaRPr lang="sl-SI" sz="3200" cap="none" dirty="0"/>
          </a:p>
        </p:txBody>
      </p:sp>
    </p:spTree>
    <p:extLst>
      <p:ext uri="{BB962C8B-B14F-4D97-AF65-F5344CB8AC3E}">
        <p14:creationId xmlns:p14="http://schemas.microsoft.com/office/powerpoint/2010/main" val="2729745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09989" y="579881"/>
            <a:ext cx="10364451" cy="1596177"/>
          </a:xfrm>
        </p:spPr>
        <p:txBody>
          <a:bodyPr/>
          <a:lstStyle/>
          <a:p>
            <a:pPr algn="l"/>
            <a:r>
              <a:rPr lang="sl-SI" b="1" dirty="0" smtClean="0">
                <a:solidFill>
                  <a:srgbClr val="FF0000"/>
                </a:solidFill>
              </a:rPr>
              <a:t>Skrb za zdravje</a:t>
            </a:r>
            <a:endParaRPr lang="sl-SI" b="1" dirty="0">
              <a:solidFill>
                <a:srgbClr val="FF0000"/>
              </a:solidFill>
            </a:endParaRPr>
          </a:p>
        </p:txBody>
      </p:sp>
      <p:sp>
        <p:nvSpPr>
          <p:cNvPr id="3" name="Označba mesta vsebine 2"/>
          <p:cNvSpPr>
            <a:spLocks noGrp="1"/>
          </p:cNvSpPr>
          <p:nvPr>
            <p:ph sz="quarter" idx="13"/>
          </p:nvPr>
        </p:nvSpPr>
        <p:spPr/>
        <p:txBody>
          <a:bodyPr>
            <a:normAutofit fontScale="92500" lnSpcReduction="10000"/>
          </a:bodyPr>
          <a:lstStyle/>
          <a:p>
            <a:r>
              <a:rPr lang="sl-SI" sz="3200" cap="none" dirty="0" smtClean="0"/>
              <a:t>Poseben poudarek bomo namenili </a:t>
            </a:r>
            <a:r>
              <a:rPr lang="sl-SI" sz="3200" b="1" cap="none" dirty="0" smtClean="0"/>
              <a:t>vzpodbujanju telesne dejavnosti in ohranjanju telesne zmogljivosti</a:t>
            </a:r>
            <a:r>
              <a:rPr lang="sl-SI" sz="3200" cap="none" dirty="0" smtClean="0"/>
              <a:t>, in sicer v</a:t>
            </a:r>
            <a:r>
              <a:rPr lang="sl-SI" sz="3200" b="1" cap="none" dirty="0" smtClean="0"/>
              <a:t> </a:t>
            </a:r>
            <a:r>
              <a:rPr lang="sl-SI" sz="3200" cap="none" dirty="0" smtClean="0"/>
              <a:t>času jutranjega varstva, pouka – z nekaj minutnim gibalnim odmorom, podaljšanega bivanja in drugih dejavnosti. </a:t>
            </a:r>
          </a:p>
          <a:p>
            <a:r>
              <a:rPr lang="sl-SI" sz="3200" cap="none" dirty="0"/>
              <a:t>U</a:t>
            </a:r>
            <a:r>
              <a:rPr lang="sl-SI" sz="3200" cap="none" dirty="0" smtClean="0"/>
              <a:t>čenci naj bodo gibalno dejavni tudi doma, čim manj časa naj preživijo pred računalniki oziroma različnimi zasloni.</a:t>
            </a:r>
          </a:p>
          <a:p>
            <a:pPr marL="0" indent="0">
              <a:buNone/>
            </a:pPr>
            <a:endParaRPr lang="sl-SI" sz="3200" dirty="0"/>
          </a:p>
        </p:txBody>
      </p:sp>
    </p:spTree>
    <p:extLst>
      <p:ext uri="{BB962C8B-B14F-4D97-AF65-F5344CB8AC3E}">
        <p14:creationId xmlns:p14="http://schemas.microsoft.com/office/powerpoint/2010/main" val="13215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13774" y="141999"/>
            <a:ext cx="10364451" cy="1596177"/>
          </a:xfrm>
        </p:spPr>
        <p:txBody>
          <a:bodyPr/>
          <a:lstStyle/>
          <a:p>
            <a:pPr algn="l"/>
            <a:r>
              <a:rPr lang="sl-SI" b="1" dirty="0">
                <a:solidFill>
                  <a:srgbClr val="FF0000"/>
                </a:solidFill>
              </a:rPr>
              <a:t>PREHRANA</a:t>
            </a:r>
          </a:p>
        </p:txBody>
      </p:sp>
      <p:sp>
        <p:nvSpPr>
          <p:cNvPr id="3" name="Označba mesta vsebine 2"/>
          <p:cNvSpPr>
            <a:spLocks noGrp="1"/>
          </p:cNvSpPr>
          <p:nvPr>
            <p:ph sz="quarter" idx="13"/>
          </p:nvPr>
        </p:nvSpPr>
        <p:spPr>
          <a:xfrm>
            <a:off x="913774" y="1828800"/>
            <a:ext cx="10471150" cy="4520485"/>
          </a:xfrm>
        </p:spPr>
        <p:txBody>
          <a:bodyPr>
            <a:normAutofit fontScale="70000" lnSpcReduction="20000"/>
          </a:bodyPr>
          <a:lstStyle/>
          <a:p>
            <a:pPr marL="0" indent="0">
              <a:buNone/>
            </a:pPr>
            <a:r>
              <a:rPr lang="sl-SI" sz="3200" cap="none" dirty="0" smtClean="0"/>
              <a:t>V šoli bomo organizirali malico, kosilo in popoldansko malico. </a:t>
            </a:r>
          </a:p>
          <a:p>
            <a:pPr marL="0" indent="0">
              <a:buNone/>
            </a:pPr>
            <a:r>
              <a:rPr lang="sl-SI" sz="3200" cap="none" dirty="0" smtClean="0"/>
              <a:t>Malica bo potekala v učilnicah. Učencem 1. triade bodo malico dostavile kuharice, v ostale razrede bodo malico prinesli reditelji.</a:t>
            </a:r>
          </a:p>
          <a:p>
            <a:pPr marL="0" indent="0">
              <a:buNone/>
            </a:pPr>
            <a:r>
              <a:rPr lang="sl-SI" sz="3200" cap="none" dirty="0" smtClean="0"/>
              <a:t>Kosila bodo organizirana v šolski jedilnici. </a:t>
            </a:r>
          </a:p>
          <a:p>
            <a:pPr marL="0" indent="0">
              <a:buNone/>
            </a:pPr>
            <a:r>
              <a:rPr lang="sl-SI" sz="3200" cap="none" dirty="0" smtClean="0"/>
              <a:t>Urnik kosila: </a:t>
            </a:r>
          </a:p>
          <a:p>
            <a:pPr marL="0" indent="0">
              <a:buNone/>
            </a:pPr>
            <a:r>
              <a:rPr lang="sl-SI" sz="3200" cap="none" dirty="0" smtClean="0"/>
              <a:t>1. razred – takoj po 4. šolski uri. Izjema so učenci, ki so pri izbirnem predmetu TJA.</a:t>
            </a:r>
          </a:p>
          <a:p>
            <a:pPr marL="0" indent="0">
              <a:buNone/>
            </a:pPr>
            <a:r>
              <a:rPr lang="sl-SI" sz="3200" cap="none" dirty="0" smtClean="0"/>
              <a:t>2. do 4. razred – med 5. šolsko uro, zato se 5. ura za te učence podaljša </a:t>
            </a:r>
            <a:r>
              <a:rPr lang="sl-SI" sz="3200" b="1" cap="none" dirty="0" smtClean="0">
                <a:solidFill>
                  <a:srgbClr val="FF0000"/>
                </a:solidFill>
              </a:rPr>
              <a:t>do 13. ure.</a:t>
            </a:r>
          </a:p>
          <a:p>
            <a:pPr marL="0" indent="0">
              <a:buNone/>
            </a:pPr>
            <a:r>
              <a:rPr lang="sl-SI" sz="3200" cap="none" dirty="0" smtClean="0"/>
              <a:t>Predmetna stopnja ima kosilo po 5. oziroma po 6. šolski uri po razporedu glede na urnik. Učenci istega oddelka prihajajo na kosilo skupaj in sedijo za isto mizo. Nadzirajo jih razredniki, učitelji podaljšanega bivanja in dežurni učitelj.</a:t>
            </a:r>
            <a:endParaRPr lang="sl-SI" sz="3200" cap="none" dirty="0"/>
          </a:p>
        </p:txBody>
      </p:sp>
    </p:spTree>
    <p:extLst>
      <p:ext uri="{BB962C8B-B14F-4D97-AF65-F5344CB8AC3E}">
        <p14:creationId xmlns:p14="http://schemas.microsoft.com/office/powerpoint/2010/main" val="2279581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l"/>
            <a:r>
              <a:rPr lang="sl-SI" b="1" dirty="0">
                <a:solidFill>
                  <a:srgbClr val="FF0000"/>
                </a:solidFill>
              </a:rPr>
              <a:t>ŠOLSKI PREVOZI</a:t>
            </a:r>
          </a:p>
        </p:txBody>
      </p:sp>
      <p:sp>
        <p:nvSpPr>
          <p:cNvPr id="3" name="Označba mesta vsebine 2"/>
          <p:cNvSpPr>
            <a:spLocks noGrp="1"/>
          </p:cNvSpPr>
          <p:nvPr>
            <p:ph sz="quarter" idx="13"/>
          </p:nvPr>
        </p:nvSpPr>
        <p:spPr/>
        <p:txBody>
          <a:bodyPr>
            <a:normAutofit/>
          </a:bodyPr>
          <a:lstStyle/>
          <a:p>
            <a:pPr marL="0" indent="0">
              <a:buNone/>
            </a:pPr>
            <a:r>
              <a:rPr lang="sl-SI" sz="3200" cap="none" dirty="0" err="1" smtClean="0"/>
              <a:t>Zaželjeno</a:t>
            </a:r>
            <a:r>
              <a:rPr lang="sl-SI" sz="3200" cap="none" dirty="0" smtClean="0"/>
              <a:t> je, da učenci v šolo prihajajo peš oziroma jih v šolo pripeljejo in odpeljejo starši. </a:t>
            </a:r>
          </a:p>
          <a:p>
            <a:pPr marL="0" indent="0">
              <a:buNone/>
            </a:pPr>
            <a:r>
              <a:rPr lang="sl-SI" sz="3200" cap="none" dirty="0" smtClean="0"/>
              <a:t>Učenci vozači prihajajo v šolo s šolskim kombijem in drugim organiziranem prevozom. V vozilu se upošteva navodila NIJZ. </a:t>
            </a:r>
          </a:p>
          <a:p>
            <a:pPr marL="0" indent="0">
              <a:buNone/>
            </a:pPr>
            <a:endParaRPr lang="sl-SI" sz="3200" dirty="0"/>
          </a:p>
        </p:txBody>
      </p:sp>
    </p:spTree>
    <p:extLst>
      <p:ext uri="{BB962C8B-B14F-4D97-AF65-F5344CB8AC3E}">
        <p14:creationId xmlns:p14="http://schemas.microsoft.com/office/powerpoint/2010/main" val="425259528"/>
      </p:ext>
    </p:extLst>
  </p:cSld>
  <p:clrMapOvr>
    <a:masterClrMapping/>
  </p:clrMapOvr>
</p:sld>
</file>

<file path=ppt/theme/theme1.xml><?xml version="1.0" encoding="utf-8"?>
<a:theme xmlns:a="http://schemas.openxmlformats.org/drawingml/2006/main" name="Kapljic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Kapljica</Template>
  <TotalTime>1645</TotalTime>
  <Words>664</Words>
  <Application>Microsoft Office PowerPoint</Application>
  <PresentationFormat>Širokozaslonsko</PresentationFormat>
  <Paragraphs>63</Paragraphs>
  <Slides>11</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11</vt:i4>
      </vt:variant>
    </vt:vector>
  </HeadingPairs>
  <TitlesOfParts>
    <vt:vector size="16" baseType="lpstr">
      <vt:lpstr>Arial</vt:lpstr>
      <vt:lpstr>Calibri</vt:lpstr>
      <vt:lpstr>Times New Roman</vt:lpstr>
      <vt:lpstr>Tw Cen MT</vt:lpstr>
      <vt:lpstr>Kapljica</vt:lpstr>
      <vt:lpstr>SPLOŠNE INFORMACIJE Ob vrnitvi  V ŠOLO</vt:lpstr>
      <vt:lpstr>JUTRANJE VARSTVO</vt:lpstr>
      <vt:lpstr>VSTOPANJE  V ŠOLO IN IZ ŠOLE </vt:lpstr>
      <vt:lpstr>V ČASU POUKA …</vt:lpstr>
      <vt:lpstr>PowerPointova predstavitev</vt:lpstr>
      <vt:lpstr>PODALJŠANO BIVANJE</vt:lpstr>
      <vt:lpstr>Skrb za zdravje</vt:lpstr>
      <vt:lpstr>PREHRANA</vt:lpstr>
      <vt:lpstr>ŠOLSKI PREVOZI</vt:lpstr>
      <vt:lpstr>STIKI S ŠOLO </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SPLOŠNE INFORMACIJE O POVRATKU V ŠOLO</dc:title>
  <dc:creator>Uporabnik</dc:creator>
  <cp:lastModifiedBy>Karmen</cp:lastModifiedBy>
  <cp:revision>17</cp:revision>
  <dcterms:created xsi:type="dcterms:W3CDTF">2021-02-15T15:13:21Z</dcterms:created>
  <dcterms:modified xsi:type="dcterms:W3CDTF">2021-02-17T12:16:40Z</dcterms:modified>
</cp:coreProperties>
</file>